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60"/>
  </p:notesMasterIdLst>
  <p:handoutMasterIdLst>
    <p:handoutMasterId r:id="rId61"/>
  </p:handoutMasterIdLst>
  <p:sldIdLst>
    <p:sldId id="257" r:id="rId2"/>
    <p:sldId id="349" r:id="rId3"/>
    <p:sldId id="394" r:id="rId4"/>
    <p:sldId id="395" r:id="rId5"/>
    <p:sldId id="341" r:id="rId6"/>
    <p:sldId id="396" r:id="rId7"/>
    <p:sldId id="280" r:id="rId8"/>
    <p:sldId id="375" r:id="rId9"/>
    <p:sldId id="397" r:id="rId10"/>
    <p:sldId id="398" r:id="rId11"/>
    <p:sldId id="399" r:id="rId12"/>
    <p:sldId id="262" r:id="rId13"/>
    <p:sldId id="342" r:id="rId14"/>
    <p:sldId id="400" r:id="rId15"/>
    <p:sldId id="401" r:id="rId16"/>
    <p:sldId id="402" r:id="rId17"/>
    <p:sldId id="403" r:id="rId18"/>
    <p:sldId id="404" r:id="rId19"/>
    <p:sldId id="405" r:id="rId20"/>
    <p:sldId id="406" r:id="rId21"/>
    <p:sldId id="407" r:id="rId22"/>
    <p:sldId id="408" r:id="rId23"/>
    <p:sldId id="409" r:id="rId24"/>
    <p:sldId id="410" r:id="rId25"/>
    <p:sldId id="411" r:id="rId26"/>
    <p:sldId id="412" r:id="rId27"/>
    <p:sldId id="413" r:id="rId28"/>
    <p:sldId id="414" r:id="rId29"/>
    <p:sldId id="415" r:id="rId30"/>
    <p:sldId id="416" r:id="rId31"/>
    <p:sldId id="417" r:id="rId32"/>
    <p:sldId id="418" r:id="rId33"/>
    <p:sldId id="419" r:id="rId34"/>
    <p:sldId id="420" r:id="rId35"/>
    <p:sldId id="366" r:id="rId36"/>
    <p:sldId id="356" r:id="rId37"/>
    <p:sldId id="357" r:id="rId38"/>
    <p:sldId id="358" r:id="rId39"/>
    <p:sldId id="359" r:id="rId40"/>
    <p:sldId id="367" r:id="rId41"/>
    <p:sldId id="343" r:id="rId42"/>
    <p:sldId id="368" r:id="rId43"/>
    <p:sldId id="369" r:id="rId44"/>
    <p:sldId id="425" r:id="rId45"/>
    <p:sldId id="426" r:id="rId46"/>
    <p:sldId id="427" r:id="rId47"/>
    <p:sldId id="428" r:id="rId48"/>
    <p:sldId id="429" r:id="rId49"/>
    <p:sldId id="430" r:id="rId50"/>
    <p:sldId id="431" r:id="rId51"/>
    <p:sldId id="344" r:id="rId52"/>
    <p:sldId id="424" r:id="rId53"/>
    <p:sldId id="422" r:id="rId54"/>
    <p:sldId id="423" r:id="rId55"/>
    <p:sldId id="348" r:id="rId56"/>
    <p:sldId id="421" r:id="rId57"/>
    <p:sldId id="264" r:id="rId58"/>
    <p:sldId id="378" r:id="rId59"/>
  </p:sldIdLst>
  <p:sldSz cx="9144000" cy="6858000" type="screen4x3"/>
  <p:notesSz cx="6705600" cy="9982200"/>
  <p:defaultTextStyle>
    <a:defPPr>
      <a:defRPr lang="en-GB"/>
    </a:defPPr>
    <a:lvl1pPr algn="l" rtl="0" fontAlgn="base">
      <a:spcBef>
        <a:spcPct val="0"/>
      </a:spcBef>
      <a:spcAft>
        <a:spcPct val="0"/>
      </a:spcAft>
      <a:defRPr sz="2400" kern="1200">
        <a:solidFill>
          <a:schemeClr val="tx1"/>
        </a:solidFill>
        <a:latin typeface="Verdana" pitchFamily="34" charset="0"/>
        <a:ea typeface="+mn-ea"/>
        <a:cs typeface="Arial" charset="0"/>
      </a:defRPr>
    </a:lvl1pPr>
    <a:lvl2pPr marL="457200" algn="l" rtl="0" fontAlgn="base">
      <a:spcBef>
        <a:spcPct val="0"/>
      </a:spcBef>
      <a:spcAft>
        <a:spcPct val="0"/>
      </a:spcAft>
      <a:defRPr sz="2400" kern="1200">
        <a:solidFill>
          <a:schemeClr val="tx1"/>
        </a:solidFill>
        <a:latin typeface="Verdana" pitchFamily="34" charset="0"/>
        <a:ea typeface="+mn-ea"/>
        <a:cs typeface="Arial" charset="0"/>
      </a:defRPr>
    </a:lvl2pPr>
    <a:lvl3pPr marL="914400" algn="l" rtl="0" fontAlgn="base">
      <a:spcBef>
        <a:spcPct val="0"/>
      </a:spcBef>
      <a:spcAft>
        <a:spcPct val="0"/>
      </a:spcAft>
      <a:defRPr sz="2400" kern="1200">
        <a:solidFill>
          <a:schemeClr val="tx1"/>
        </a:solidFill>
        <a:latin typeface="Verdana" pitchFamily="34" charset="0"/>
        <a:ea typeface="+mn-ea"/>
        <a:cs typeface="Arial" charset="0"/>
      </a:defRPr>
    </a:lvl3pPr>
    <a:lvl4pPr marL="1371600" algn="l" rtl="0" fontAlgn="base">
      <a:spcBef>
        <a:spcPct val="0"/>
      </a:spcBef>
      <a:spcAft>
        <a:spcPct val="0"/>
      </a:spcAft>
      <a:defRPr sz="2400" kern="1200">
        <a:solidFill>
          <a:schemeClr val="tx1"/>
        </a:solidFill>
        <a:latin typeface="Verdana" pitchFamily="34" charset="0"/>
        <a:ea typeface="+mn-ea"/>
        <a:cs typeface="Arial" charset="0"/>
      </a:defRPr>
    </a:lvl4pPr>
    <a:lvl5pPr marL="1828800" algn="l" rtl="0" fontAlgn="base">
      <a:spcBef>
        <a:spcPct val="0"/>
      </a:spcBef>
      <a:spcAft>
        <a:spcPct val="0"/>
      </a:spcAft>
      <a:defRPr sz="2400" kern="1200">
        <a:solidFill>
          <a:schemeClr val="tx1"/>
        </a:solidFill>
        <a:latin typeface="Verdana" pitchFamily="34" charset="0"/>
        <a:ea typeface="+mn-ea"/>
        <a:cs typeface="Arial" charset="0"/>
      </a:defRPr>
    </a:lvl5pPr>
    <a:lvl6pPr marL="2286000" algn="l" defTabSz="914400" rtl="0" eaLnBrk="1" latinLnBrk="0" hangingPunct="1">
      <a:defRPr sz="2400" kern="1200">
        <a:solidFill>
          <a:schemeClr val="tx1"/>
        </a:solidFill>
        <a:latin typeface="Verdana" pitchFamily="34" charset="0"/>
        <a:ea typeface="+mn-ea"/>
        <a:cs typeface="Arial" charset="0"/>
      </a:defRPr>
    </a:lvl6pPr>
    <a:lvl7pPr marL="2743200" algn="l" defTabSz="914400" rtl="0" eaLnBrk="1" latinLnBrk="0" hangingPunct="1">
      <a:defRPr sz="2400" kern="1200">
        <a:solidFill>
          <a:schemeClr val="tx1"/>
        </a:solidFill>
        <a:latin typeface="Verdana" pitchFamily="34" charset="0"/>
        <a:ea typeface="+mn-ea"/>
        <a:cs typeface="Arial" charset="0"/>
      </a:defRPr>
    </a:lvl7pPr>
    <a:lvl8pPr marL="3200400" algn="l" defTabSz="914400" rtl="0" eaLnBrk="1" latinLnBrk="0" hangingPunct="1">
      <a:defRPr sz="2400" kern="1200">
        <a:solidFill>
          <a:schemeClr val="tx1"/>
        </a:solidFill>
        <a:latin typeface="Verdana" pitchFamily="34" charset="0"/>
        <a:ea typeface="+mn-ea"/>
        <a:cs typeface="Arial" charset="0"/>
      </a:defRPr>
    </a:lvl8pPr>
    <a:lvl9pPr marL="3657600" algn="l" defTabSz="914400" rtl="0" eaLnBrk="1" latinLnBrk="0" hangingPunct="1">
      <a:defRPr sz="2400" kern="1200">
        <a:solidFill>
          <a:schemeClr val="tx1"/>
        </a:solidFill>
        <a:latin typeface="Verdan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39CFF"/>
    <a:srgbClr val="CE31FF"/>
    <a:srgbClr val="CE3100"/>
    <a:srgbClr val="FF9C52"/>
    <a:srgbClr val="FFFFA5"/>
    <a:srgbClr val="C6C6C6"/>
    <a:srgbClr val="C8E5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626" autoAdjust="0"/>
    <p:restoredTop sz="69447" autoAdjust="0"/>
  </p:normalViewPr>
  <p:slideViewPr>
    <p:cSldViewPr>
      <p:cViewPr varScale="1">
        <p:scale>
          <a:sx n="71" d="100"/>
          <a:sy n="71" d="100"/>
        </p:scale>
        <p:origin x="-732" y="-102"/>
      </p:cViewPr>
      <p:guideLst>
        <p:guide orient="horz" pos="2160"/>
        <p:guide pos="2880"/>
      </p:guideLst>
    </p:cSldViewPr>
  </p:slideViewPr>
  <p:outlineViewPr>
    <p:cViewPr>
      <p:scale>
        <a:sx n="33" d="100"/>
        <a:sy n="33" d="100"/>
      </p:scale>
      <p:origin x="0" y="16002"/>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1" name="Rectangle 3"/>
          <p:cNvSpPr>
            <a:spLocks noGrp="1" noChangeArrowheads="1"/>
          </p:cNvSpPr>
          <p:nvPr>
            <p:ph type="dt" sz="quarter" idx="1"/>
          </p:nvPr>
        </p:nvSpPr>
        <p:spPr bwMode="auto">
          <a:xfrm>
            <a:off x="3798888"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0052" name="Rectangle 4"/>
          <p:cNvSpPr>
            <a:spLocks noGrp="1" noChangeArrowheads="1"/>
          </p:cNvSpPr>
          <p:nvPr>
            <p:ph type="ftr" sz="quarter" idx="2"/>
          </p:nvPr>
        </p:nvSpPr>
        <p:spPr bwMode="auto">
          <a:xfrm>
            <a:off x="0"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130053" name="Rectangle 5"/>
          <p:cNvSpPr>
            <a:spLocks noGrp="1" noChangeArrowheads="1"/>
          </p:cNvSpPr>
          <p:nvPr>
            <p:ph type="sldNum" sz="quarter" idx="3"/>
          </p:nvPr>
        </p:nvSpPr>
        <p:spPr bwMode="auto">
          <a:xfrm>
            <a:off x="3798888" y="9482138"/>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4D801761-6225-4A70-AED1-46FF83960A34}" type="slidenum">
              <a:rPr lang="en-GB"/>
              <a:pPr>
                <a:defRPr/>
              </a:pPr>
              <a:t>‹#›</a:t>
            </a:fld>
            <a:endParaRPr lang="en-GB"/>
          </a:p>
        </p:txBody>
      </p:sp>
    </p:spTree>
    <p:extLst>
      <p:ext uri="{BB962C8B-B14F-4D97-AF65-F5344CB8AC3E}">
        <p14:creationId xmlns:p14="http://schemas.microsoft.com/office/powerpoint/2010/main" val="3808443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099" name="Rectangle 3"/>
          <p:cNvSpPr>
            <a:spLocks noGrp="1" noChangeArrowheads="1"/>
          </p:cNvSpPr>
          <p:nvPr>
            <p:ph type="dt" idx="1"/>
          </p:nvPr>
        </p:nvSpPr>
        <p:spPr bwMode="auto">
          <a:xfrm>
            <a:off x="3800475" y="0"/>
            <a:ext cx="2905125" cy="498475"/>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defRPr sz="1200">
                <a:latin typeface="Times New Roman" pitchFamily="18" charset="0"/>
                <a:cs typeface="+mn-cs"/>
              </a:defRPr>
            </a:lvl1pPr>
          </a:lstStyle>
          <a:p>
            <a:pPr>
              <a:defRPr/>
            </a:pPr>
            <a:endParaRPr lang="en-GB"/>
          </a:p>
        </p:txBody>
      </p:sp>
      <p:sp>
        <p:nvSpPr>
          <p:cNvPr id="13316" name="Rectangle 4"/>
          <p:cNvSpPr>
            <a:spLocks noGrp="1" noRot="1" noChangeAspect="1" noChangeArrowheads="1" noTextEdit="1"/>
          </p:cNvSpPr>
          <p:nvPr>
            <p:ph type="sldImg" idx="2"/>
          </p:nvPr>
        </p:nvSpPr>
        <p:spPr bwMode="auto">
          <a:xfrm>
            <a:off x="857250" y="749300"/>
            <a:ext cx="4991100" cy="374332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893763" y="4741863"/>
            <a:ext cx="4918075" cy="449103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l">
              <a:spcBef>
                <a:spcPct val="0"/>
              </a:spcBef>
              <a:defRPr sz="1200">
                <a:latin typeface="Times New Roman" pitchFamily="18" charset="0"/>
                <a:cs typeface="+mn-cs"/>
              </a:defRPr>
            </a:lvl1pPr>
          </a:lstStyle>
          <a:p>
            <a:pPr>
              <a:defRPr/>
            </a:pPr>
            <a:endParaRPr lang="en-GB"/>
          </a:p>
        </p:txBody>
      </p:sp>
      <p:sp>
        <p:nvSpPr>
          <p:cNvPr id="4103" name="Rectangle 7"/>
          <p:cNvSpPr>
            <a:spLocks noGrp="1" noChangeArrowheads="1"/>
          </p:cNvSpPr>
          <p:nvPr>
            <p:ph type="sldNum" sz="quarter" idx="5"/>
          </p:nvPr>
        </p:nvSpPr>
        <p:spPr bwMode="auto">
          <a:xfrm>
            <a:off x="3800475" y="9483725"/>
            <a:ext cx="2905125" cy="4984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defRPr sz="1200">
                <a:latin typeface="Times New Roman" pitchFamily="18" charset="0"/>
                <a:cs typeface="+mn-cs"/>
              </a:defRPr>
            </a:lvl1pPr>
          </a:lstStyle>
          <a:p>
            <a:pPr>
              <a:defRPr/>
            </a:pPr>
            <a:fld id="{1BC4D737-4517-4363-AF6B-5F759225C2E4}" type="slidenum">
              <a:rPr lang="en-GB"/>
              <a:pPr>
                <a:defRPr/>
              </a:pPr>
              <a:t>‹#›</a:t>
            </a:fld>
            <a:endParaRPr lang="en-GB"/>
          </a:p>
        </p:txBody>
      </p:sp>
    </p:spTree>
    <p:extLst>
      <p:ext uri="{BB962C8B-B14F-4D97-AF65-F5344CB8AC3E}">
        <p14:creationId xmlns:p14="http://schemas.microsoft.com/office/powerpoint/2010/main" val="38329305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9DFC8762-724C-40A1-8D36-93073F891BF1}" type="slidenum">
              <a:rPr lang="en-GB" smtClean="0">
                <a:cs typeface="Arial" charset="0"/>
              </a:rPr>
              <a:pPr/>
              <a:t>1</a:t>
            </a:fld>
            <a:endParaRPr lang="en-GB" smtClean="0">
              <a:cs typeface="Arial" charset="0"/>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a:noFill/>
          <a:ln>
            <a:miter lim="800000"/>
            <a:headEnd/>
            <a:tailEnd/>
          </a:ln>
        </p:spPr>
        <p:txBody>
          <a:bodyPr/>
          <a:lstStyle/>
          <a:p>
            <a:fld id="{27ED41D3-4C6D-4876-83FB-3C04F07467F3}" type="slidenum">
              <a:rPr lang="en-GB" smtClean="0">
                <a:cs typeface="Arial" charset="0"/>
              </a:rPr>
              <a:pPr/>
              <a:t>12</a:t>
            </a:fld>
            <a:endParaRPr lang="en-GB" smtClean="0">
              <a:cs typeface="Arial" charset="0"/>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miter lim="800000"/>
            <a:headEnd/>
            <a:tailEnd/>
          </a:ln>
        </p:spPr>
        <p:txBody>
          <a:bodyPr/>
          <a:lstStyle/>
          <a:p>
            <a:fld id="{FD55102B-8A99-45FB-8AB2-8341405BBF38}" type="slidenum">
              <a:rPr lang="en-GB" smtClean="0">
                <a:cs typeface="Arial" charset="0"/>
              </a:rPr>
              <a:pPr/>
              <a:t>13</a:t>
            </a:fld>
            <a:endParaRPr lang="en-GB" smtClean="0">
              <a:cs typeface="Arial"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p:spPr>
        <p:txBody>
          <a:bodyPr/>
          <a:lstStyle/>
          <a:p>
            <a:pPr eaLnBrk="1" hangingPunct="1"/>
            <a:r>
              <a:rPr lang="en-GB" smtClean="0"/>
              <a:t>You can find activities sheets in various ways. We’ll choose “Targets and Activities” as this will show you more how the site is structured.</a:t>
            </a:r>
          </a:p>
        </p:txBody>
      </p:sp>
      <p:sp>
        <p:nvSpPr>
          <p:cNvPr id="38915" name="Slide Number Placeholder 3"/>
          <p:cNvSpPr>
            <a:spLocks noGrp="1"/>
          </p:cNvSpPr>
          <p:nvPr>
            <p:ph type="sldNum" sz="quarter" idx="5"/>
          </p:nvPr>
        </p:nvSpPr>
        <p:spPr>
          <a:noFill/>
          <a:ln>
            <a:miter lim="800000"/>
            <a:headEnd/>
            <a:tailEnd/>
          </a:ln>
        </p:spPr>
        <p:txBody>
          <a:bodyPr/>
          <a:lstStyle/>
          <a:p>
            <a:fld id="{10A2057D-7079-4C68-8649-6FAC4763CEB3}" type="slidenum">
              <a:rPr lang="en-GB" smtClean="0">
                <a:cs typeface="Arial" charset="0"/>
              </a:rPr>
              <a:pPr/>
              <a:t>14</a:t>
            </a:fld>
            <a:endParaRPr lang="en-GB"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Mention additional resources and what they are.</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16</a:t>
            </a:fld>
            <a:endParaRPr lang="en-GB"/>
          </a:p>
        </p:txBody>
      </p:sp>
    </p:spTree>
    <p:extLst>
      <p:ext uri="{BB962C8B-B14F-4D97-AF65-F5344CB8AC3E}">
        <p14:creationId xmlns:p14="http://schemas.microsoft.com/office/powerpoint/2010/main" val="225590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p:spPr>
        <p:txBody>
          <a:bodyPr/>
          <a:lstStyle/>
          <a:p>
            <a:pPr eaLnBrk="1" hangingPunct="1"/>
            <a:r>
              <a:rPr lang="en-GB" smtClean="0"/>
              <a:t>You can narrow down to a skill area or level on the left. Note maths includes a lot of language concepts – e.g. prepositions. If you click on “more categories” you will be able to narrow down the list to different types of disability – e.g. ASD. We’ll click on “P4-P8”. We use core curriculum areas to categorise the communication activities sheets.</a:t>
            </a:r>
          </a:p>
        </p:txBody>
      </p:sp>
      <p:sp>
        <p:nvSpPr>
          <p:cNvPr id="43011" name="Slide Number Placeholder 3"/>
          <p:cNvSpPr>
            <a:spLocks noGrp="1"/>
          </p:cNvSpPr>
          <p:nvPr>
            <p:ph type="sldNum" sz="quarter" idx="5"/>
          </p:nvPr>
        </p:nvSpPr>
        <p:spPr>
          <a:noFill/>
          <a:ln>
            <a:miter lim="800000"/>
            <a:headEnd/>
            <a:tailEnd/>
          </a:ln>
        </p:spPr>
        <p:txBody>
          <a:bodyPr/>
          <a:lstStyle/>
          <a:p>
            <a:fld id="{3E986426-3153-41B1-A669-5A2009671D68}" type="slidenum">
              <a:rPr lang="en-GB" smtClean="0">
                <a:cs typeface="Arial" charset="0"/>
              </a:rPr>
              <a:pPr/>
              <a:t>17</a:t>
            </a:fld>
            <a:endParaRPr lang="en-GB"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p:spPr>
        <p:txBody>
          <a:bodyPr/>
          <a:lstStyle/>
          <a:p>
            <a:pPr eaLnBrk="1" hangingPunct="1"/>
            <a:r>
              <a:rPr lang="en-GB" smtClean="0"/>
              <a:t>Everything is arranged in approximately developmental order (i.e. with P-Scales etc.)</a:t>
            </a:r>
          </a:p>
        </p:txBody>
      </p:sp>
      <p:sp>
        <p:nvSpPr>
          <p:cNvPr id="45059" name="Slide Number Placeholder 3"/>
          <p:cNvSpPr>
            <a:spLocks noGrp="1"/>
          </p:cNvSpPr>
          <p:nvPr>
            <p:ph type="sldNum" sz="quarter" idx="5"/>
          </p:nvPr>
        </p:nvSpPr>
        <p:spPr>
          <a:noFill/>
          <a:ln>
            <a:miter lim="800000"/>
            <a:headEnd/>
            <a:tailEnd/>
          </a:ln>
        </p:spPr>
        <p:txBody>
          <a:bodyPr/>
          <a:lstStyle/>
          <a:p>
            <a:fld id="{7BEE6CCB-4E54-44DB-BE25-AF1342F0BA4E}" type="slidenum">
              <a:rPr lang="en-GB" smtClean="0">
                <a:cs typeface="Arial" charset="0"/>
              </a:rPr>
              <a:pPr/>
              <a:t>18</a:t>
            </a:fld>
            <a:endParaRPr lang="en-GB"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a:ln/>
        </p:spPr>
      </p:sp>
      <p:sp>
        <p:nvSpPr>
          <p:cNvPr id="49154" name="Notes Placeholder 2"/>
          <p:cNvSpPr>
            <a:spLocks noGrp="1"/>
          </p:cNvSpPr>
          <p:nvPr>
            <p:ph type="body" idx="1"/>
          </p:nvPr>
        </p:nvSpPr>
        <p:spPr>
          <a:noFill/>
        </p:spPr>
        <p:txBody>
          <a:bodyPr/>
          <a:lstStyle/>
          <a:p>
            <a:pPr eaLnBrk="1" hangingPunct="1"/>
            <a:r>
              <a:rPr lang="en-GB" smtClean="0"/>
              <a:t>Note standard format</a:t>
            </a:r>
          </a:p>
        </p:txBody>
      </p:sp>
      <p:sp>
        <p:nvSpPr>
          <p:cNvPr id="49155" name="Slide Number Placeholder 3"/>
          <p:cNvSpPr>
            <a:spLocks noGrp="1"/>
          </p:cNvSpPr>
          <p:nvPr>
            <p:ph type="sldNum" sz="quarter" idx="5"/>
          </p:nvPr>
        </p:nvSpPr>
        <p:spPr>
          <a:noFill/>
          <a:ln>
            <a:miter lim="800000"/>
            <a:headEnd/>
            <a:tailEnd/>
          </a:ln>
        </p:spPr>
        <p:txBody>
          <a:bodyPr/>
          <a:lstStyle/>
          <a:p>
            <a:fld id="{8BD44D0C-410E-4C08-B5D4-8CE8F2F53D6E}" type="slidenum">
              <a:rPr lang="en-GB" smtClean="0">
                <a:cs typeface="Arial" charset="0"/>
              </a:rPr>
              <a:pPr/>
              <a:t>21</a:t>
            </a:fld>
            <a:endParaRPr lang="en-GB"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p:spPr>
        <p:txBody>
          <a:bodyPr/>
          <a:lstStyle/>
          <a:p>
            <a:pPr eaLnBrk="1" hangingPunct="1"/>
            <a:r>
              <a:rPr lang="en-GB" dirty="0" smtClean="0"/>
              <a:t>This is classified with English Writing P8. Click on any of the links to find out more about the description – let’s click on “EW P8” to find more about that. Emphasise that everything on the site comes from</a:t>
            </a:r>
            <a:r>
              <a:rPr lang="en-GB" baseline="0" dirty="0" smtClean="0"/>
              <a:t> SLTs – like yourselves – if it is lacking in some areas – then </a:t>
            </a:r>
            <a:r>
              <a:rPr lang="en-GB" baseline="0" smtClean="0"/>
              <a:t>add something!!</a:t>
            </a:r>
            <a:endParaRPr lang="en-GB" smtClean="0"/>
          </a:p>
        </p:txBody>
      </p:sp>
      <p:sp>
        <p:nvSpPr>
          <p:cNvPr id="52227" name="Slide Number Placeholder 3"/>
          <p:cNvSpPr>
            <a:spLocks noGrp="1"/>
          </p:cNvSpPr>
          <p:nvPr>
            <p:ph type="sldNum" sz="quarter" idx="5"/>
          </p:nvPr>
        </p:nvSpPr>
        <p:spPr>
          <a:noFill/>
          <a:ln>
            <a:miter lim="800000"/>
            <a:headEnd/>
            <a:tailEnd/>
          </a:ln>
        </p:spPr>
        <p:txBody>
          <a:bodyPr/>
          <a:lstStyle/>
          <a:p>
            <a:fld id="{9ACD5687-A0A5-45DE-BBC5-ECC427A22DA7}" type="slidenum">
              <a:rPr lang="en-GB" smtClean="0">
                <a:cs typeface="Arial" charset="0"/>
              </a:rPr>
              <a:pPr/>
              <a:t>23</a:t>
            </a:fld>
            <a:endParaRPr lang="en-GB"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p:spPr>
        <p:txBody>
          <a:bodyPr/>
          <a:lstStyle/>
          <a:p>
            <a:pPr eaLnBrk="1" hangingPunct="1"/>
            <a:r>
              <a:rPr lang="en-GB" smtClean="0"/>
              <a:t>This page gives a description of what EW P8 means, and has links to other material on the site categorised with the same skill/level. You will notice that there are also links at the top – to a table showing a list of P-levels, a list of categories, things at the next highest and lowest skill levels.</a:t>
            </a:r>
          </a:p>
        </p:txBody>
      </p:sp>
      <p:sp>
        <p:nvSpPr>
          <p:cNvPr id="54275" name="Slide Number Placeholder 3"/>
          <p:cNvSpPr>
            <a:spLocks noGrp="1"/>
          </p:cNvSpPr>
          <p:nvPr>
            <p:ph type="sldNum" sz="quarter" idx="5"/>
          </p:nvPr>
        </p:nvSpPr>
        <p:spPr>
          <a:noFill/>
          <a:ln>
            <a:miter lim="800000"/>
            <a:headEnd/>
            <a:tailEnd/>
          </a:ln>
        </p:spPr>
        <p:txBody>
          <a:bodyPr/>
          <a:lstStyle/>
          <a:p>
            <a:fld id="{EC06DA9D-922F-4BFA-BB49-FA0D9C6B0BF4}" type="slidenum">
              <a:rPr lang="en-GB" smtClean="0">
                <a:cs typeface="Arial" charset="0"/>
              </a:rPr>
              <a:pPr/>
              <a:t>24</a:t>
            </a:fld>
            <a:endParaRPr lang="en-GB"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p:spPr>
        <p:txBody>
          <a:bodyPr/>
          <a:lstStyle/>
          <a:p>
            <a:pPr eaLnBrk="1" hangingPunct="1"/>
            <a:r>
              <a:rPr lang="en-GB" smtClean="0"/>
              <a:t>We are in the Primary Section, but notice that this activities sheet has also been categorised as being suitable for Early Years.</a:t>
            </a:r>
          </a:p>
        </p:txBody>
      </p:sp>
      <p:sp>
        <p:nvSpPr>
          <p:cNvPr id="56323" name="Slide Number Placeholder 3"/>
          <p:cNvSpPr>
            <a:spLocks noGrp="1"/>
          </p:cNvSpPr>
          <p:nvPr>
            <p:ph type="sldNum" sz="quarter" idx="5"/>
          </p:nvPr>
        </p:nvSpPr>
        <p:spPr>
          <a:noFill/>
          <a:ln>
            <a:miter lim="800000"/>
            <a:headEnd/>
            <a:tailEnd/>
          </a:ln>
        </p:spPr>
        <p:txBody>
          <a:bodyPr/>
          <a:lstStyle/>
          <a:p>
            <a:fld id="{C5FD90DC-4F63-4535-9F69-E77B97EDAF2D}" type="slidenum">
              <a:rPr lang="en-GB" smtClean="0">
                <a:cs typeface="Arial" charset="0"/>
              </a:rPr>
              <a:pPr/>
              <a:t>25</a:t>
            </a:fld>
            <a:endParaRPr lang="en-GB"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miter lim="800000"/>
            <a:headEnd/>
            <a:tailEnd/>
          </a:ln>
        </p:spPr>
        <p:txBody>
          <a:bodyPr/>
          <a:lstStyle/>
          <a:p>
            <a:fld id="{A210B1EB-61AC-40A7-BB31-11AB15DC698F}" type="slidenum">
              <a:rPr lang="en-GB" smtClean="0">
                <a:cs typeface="Arial" charset="0"/>
              </a:rPr>
              <a:pPr/>
              <a:t>2</a:t>
            </a:fld>
            <a:endParaRPr lang="en-GB" smtClean="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p:spPr>
        <p:txBody>
          <a:bodyPr/>
          <a:lstStyle/>
          <a:p>
            <a:pPr eaLnBrk="1" hangingPunct="1"/>
            <a:r>
              <a:rPr lang="en-GB" dirty="0" smtClean="0"/>
              <a:t>Use it or loose it</a:t>
            </a:r>
          </a:p>
          <a:p>
            <a:pPr eaLnBrk="1" hangingPunct="1"/>
            <a:r>
              <a:rPr lang="en-GB" dirty="0" smtClean="0"/>
              <a:t>It’s as good as you make it</a:t>
            </a:r>
          </a:p>
          <a:p>
            <a:pPr eaLnBrk="1" hangingPunct="1"/>
            <a:r>
              <a:rPr lang="en-GB" dirty="0" smtClean="0"/>
              <a:t>Growth through collaboration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a:ln/>
        </p:spPr>
      </p:sp>
      <p:sp>
        <p:nvSpPr>
          <p:cNvPr id="59394" name="Notes Placeholder 2"/>
          <p:cNvSpPr>
            <a:spLocks noGrp="1"/>
          </p:cNvSpPr>
          <p:nvPr>
            <p:ph type="body" idx="1"/>
          </p:nvPr>
        </p:nvSpPr>
        <p:spPr>
          <a:noFill/>
        </p:spPr>
        <p:txBody>
          <a:bodyPr/>
          <a:lstStyle/>
          <a:p>
            <a:pPr eaLnBrk="1" hangingPunct="1"/>
            <a:r>
              <a:rPr lang="en-GB" dirty="0" smtClean="0"/>
              <a:t>Similarly you can click on the skill/level code to find out what that means. Sorry,</a:t>
            </a:r>
            <a:r>
              <a:rPr lang="en-GB" baseline="0" dirty="0" smtClean="0"/>
              <a:t> we have not yet had the time to change to the new EYFS areas of learning – this should be in place by the beginning of the new school year.</a:t>
            </a:r>
            <a:endParaRPr lang="en-GB" dirty="0" smtClean="0"/>
          </a:p>
        </p:txBody>
      </p:sp>
      <p:sp>
        <p:nvSpPr>
          <p:cNvPr id="59395" name="Slide Number Placeholder 3"/>
          <p:cNvSpPr>
            <a:spLocks noGrp="1"/>
          </p:cNvSpPr>
          <p:nvPr>
            <p:ph type="sldNum" sz="quarter" idx="5"/>
          </p:nvPr>
        </p:nvSpPr>
        <p:spPr>
          <a:noFill/>
          <a:ln>
            <a:miter lim="800000"/>
            <a:headEnd/>
            <a:tailEnd/>
          </a:ln>
        </p:spPr>
        <p:txBody>
          <a:bodyPr/>
          <a:lstStyle/>
          <a:p>
            <a:fld id="{E7461C1F-A318-44BC-8F64-F0641E09C980}" type="slidenum">
              <a:rPr lang="en-GB" smtClean="0">
                <a:cs typeface="Arial" charset="0"/>
              </a:rPr>
              <a:pPr/>
              <a:t>27</a:t>
            </a:fld>
            <a:endParaRPr lang="en-GB"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p:spPr>
        <p:txBody>
          <a:bodyPr/>
          <a:lstStyle/>
          <a:p>
            <a:pPr eaLnBrk="1" hangingPunct="1"/>
            <a:r>
              <a:rPr lang="en-GB" smtClean="0"/>
              <a:t>You can download the page as a Word document, you can also get a “printer friendly” version of the page (though any way of printing will produce a printer friendly page).</a:t>
            </a:r>
          </a:p>
        </p:txBody>
      </p:sp>
      <p:sp>
        <p:nvSpPr>
          <p:cNvPr id="62467" name="Slide Number Placeholder 3"/>
          <p:cNvSpPr>
            <a:spLocks noGrp="1"/>
          </p:cNvSpPr>
          <p:nvPr>
            <p:ph type="sldNum" sz="quarter" idx="5"/>
          </p:nvPr>
        </p:nvSpPr>
        <p:spPr>
          <a:noFill/>
          <a:ln>
            <a:miter lim="800000"/>
            <a:headEnd/>
            <a:tailEnd/>
          </a:ln>
        </p:spPr>
        <p:txBody>
          <a:bodyPr/>
          <a:lstStyle/>
          <a:p>
            <a:fld id="{54B24877-66ED-4B8D-8C93-8F7D1EDB3583}" type="slidenum">
              <a:rPr lang="en-GB" smtClean="0">
                <a:cs typeface="Arial" charset="0"/>
              </a:rPr>
              <a:pPr/>
              <a:t>29</a:t>
            </a:fld>
            <a:endParaRPr lang="en-GB"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a:ln/>
        </p:spPr>
      </p:sp>
      <p:sp>
        <p:nvSpPr>
          <p:cNvPr id="65538" name="Notes Placeholder 2"/>
          <p:cNvSpPr>
            <a:spLocks noGrp="1"/>
          </p:cNvSpPr>
          <p:nvPr>
            <p:ph type="body" idx="1"/>
          </p:nvPr>
        </p:nvSpPr>
        <p:spPr>
          <a:noFill/>
        </p:spPr>
        <p:txBody>
          <a:bodyPr/>
          <a:lstStyle/>
          <a:p>
            <a:pPr eaLnBrk="1" hangingPunct="1"/>
            <a:r>
              <a:rPr lang="en-GB" dirty="0" smtClean="0"/>
              <a:t>Not sure about what the P-Scales (or early years foundation stage curriculum etc. means?) then click</a:t>
            </a:r>
            <a:r>
              <a:rPr lang="en-GB" baseline="0" dirty="0" smtClean="0"/>
              <a:t> through on this link.</a:t>
            </a:r>
            <a:endParaRPr lang="en-GB" dirty="0" smtClean="0"/>
          </a:p>
        </p:txBody>
      </p:sp>
      <p:sp>
        <p:nvSpPr>
          <p:cNvPr id="65539" name="Slide Number Placeholder 3"/>
          <p:cNvSpPr>
            <a:spLocks noGrp="1"/>
          </p:cNvSpPr>
          <p:nvPr>
            <p:ph type="sldNum" sz="quarter" idx="5"/>
          </p:nvPr>
        </p:nvSpPr>
        <p:spPr>
          <a:noFill/>
          <a:ln>
            <a:miter lim="800000"/>
            <a:headEnd/>
            <a:tailEnd/>
          </a:ln>
        </p:spPr>
        <p:txBody>
          <a:bodyPr/>
          <a:lstStyle/>
          <a:p>
            <a:fld id="{3049A0DD-BD5A-44BB-ACC4-A14BA505EA26}" type="slidenum">
              <a:rPr lang="en-GB" smtClean="0">
                <a:solidFill>
                  <a:srgbClr val="000000"/>
                </a:solidFill>
                <a:cs typeface="Arial" charset="0"/>
              </a:rPr>
              <a:pPr/>
              <a:t>31</a:t>
            </a:fld>
            <a:endParaRPr lang="en-GB" smtClean="0">
              <a:solidFill>
                <a:srgbClr val="000000"/>
              </a:solidFill>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a:ln/>
        </p:spPr>
      </p:sp>
      <p:sp>
        <p:nvSpPr>
          <p:cNvPr id="67586" name="Notes Placeholder 2"/>
          <p:cNvSpPr>
            <a:spLocks noGrp="1"/>
          </p:cNvSpPr>
          <p:nvPr>
            <p:ph type="body" idx="1"/>
          </p:nvPr>
        </p:nvSpPr>
        <p:spPr>
          <a:noFill/>
        </p:spPr>
        <p:txBody>
          <a:bodyPr/>
          <a:lstStyle/>
          <a:p>
            <a:pPr eaLnBrk="1" hangingPunct="1"/>
            <a:r>
              <a:rPr lang="en-GB" dirty="0" smtClean="0"/>
              <a:t>Click on “expand” to go in more detail. Spend a little bit</a:t>
            </a:r>
            <a:r>
              <a:rPr lang="en-GB" baseline="0" dirty="0" smtClean="0"/>
              <a:t> of time explaining what the P-Scales are and how we can use them in SLT: point out where you might find different SLT targets. Don’t assume SLTs know the P-Scales – or the EYFS curriculum for that matter – they probably won’t!</a:t>
            </a:r>
            <a:endParaRPr lang="en-GB" dirty="0" smtClean="0"/>
          </a:p>
        </p:txBody>
      </p:sp>
      <p:sp>
        <p:nvSpPr>
          <p:cNvPr id="67587" name="Slide Number Placeholder 3"/>
          <p:cNvSpPr>
            <a:spLocks noGrp="1"/>
          </p:cNvSpPr>
          <p:nvPr>
            <p:ph type="sldNum" sz="quarter" idx="5"/>
          </p:nvPr>
        </p:nvSpPr>
        <p:spPr>
          <a:noFill/>
          <a:ln>
            <a:miter lim="800000"/>
            <a:headEnd/>
            <a:tailEnd/>
          </a:ln>
        </p:spPr>
        <p:txBody>
          <a:bodyPr/>
          <a:lstStyle/>
          <a:p>
            <a:fld id="{5F6C2222-E9E1-493D-BCAA-EC7CEEEB3F00}" type="slidenum">
              <a:rPr lang="en-GB" smtClean="0">
                <a:cs typeface="Arial" charset="0"/>
              </a:rPr>
              <a:pPr/>
              <a:t>32</a:t>
            </a:fld>
            <a:endParaRPr lang="en-GB"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a:ln/>
        </p:spPr>
      </p:sp>
      <p:sp>
        <p:nvSpPr>
          <p:cNvPr id="69634" name="Notes Placeholder 2"/>
          <p:cNvSpPr>
            <a:spLocks noGrp="1"/>
          </p:cNvSpPr>
          <p:nvPr>
            <p:ph type="body" idx="1"/>
          </p:nvPr>
        </p:nvSpPr>
        <p:spPr>
          <a:noFill/>
        </p:spPr>
        <p:txBody>
          <a:bodyPr/>
          <a:lstStyle/>
          <a:p>
            <a:pPr eaLnBrk="1" hangingPunct="1"/>
            <a:r>
              <a:rPr lang="en-GB" smtClean="0"/>
              <a:t>Click on the text in the box to go to page with a longer description (where available), and links to activities sheets at that level.</a:t>
            </a:r>
          </a:p>
        </p:txBody>
      </p:sp>
      <p:sp>
        <p:nvSpPr>
          <p:cNvPr id="69635" name="Slide Number Placeholder 3"/>
          <p:cNvSpPr>
            <a:spLocks noGrp="1"/>
          </p:cNvSpPr>
          <p:nvPr>
            <p:ph type="sldNum" sz="quarter" idx="5"/>
          </p:nvPr>
        </p:nvSpPr>
        <p:spPr>
          <a:noFill/>
          <a:ln>
            <a:miter lim="800000"/>
            <a:headEnd/>
            <a:tailEnd/>
          </a:ln>
        </p:spPr>
        <p:txBody>
          <a:bodyPr/>
          <a:lstStyle/>
          <a:p>
            <a:fld id="{61792164-3D30-4B3B-8C9B-234C703F2840}" type="slidenum">
              <a:rPr lang="en-GB" smtClean="0">
                <a:cs typeface="Arial" charset="0"/>
              </a:rPr>
              <a:pPr/>
              <a:t>33</a:t>
            </a:fld>
            <a:endParaRPr lang="en-GB"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a:noFill/>
          <a:ln>
            <a:miter lim="800000"/>
            <a:headEnd/>
            <a:tailEnd/>
          </a:ln>
        </p:spPr>
        <p:txBody>
          <a:bodyPr/>
          <a:lstStyle/>
          <a:p>
            <a:fld id="{51F429DB-9B59-4E59-A9A3-59C4046A87C4}" type="slidenum">
              <a:rPr lang="en-GB" smtClean="0">
                <a:cs typeface="Arial" charset="0"/>
              </a:rPr>
              <a:pPr/>
              <a:t>35</a:t>
            </a:fld>
            <a:endParaRPr lang="en-GB" smtClean="0">
              <a:cs typeface="Arial" charset="0"/>
            </a:endParaRPr>
          </a:p>
        </p:txBody>
      </p:sp>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a:ln>
            <a:miter lim="800000"/>
            <a:headEnd/>
            <a:tailEnd/>
          </a:ln>
        </p:spPr>
        <p:txBody>
          <a:bodyPr/>
          <a:lstStyle/>
          <a:p>
            <a:fld id="{0136D4B5-1615-438C-AC5A-E8C463140E04}" type="slidenum">
              <a:rPr lang="en-GB" smtClean="0">
                <a:cs typeface="Arial" charset="0"/>
              </a:rPr>
              <a:pPr/>
              <a:t>36</a:t>
            </a:fld>
            <a:endParaRPr lang="en-GB" smtClean="0">
              <a:cs typeface="Arial" charset="0"/>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p:spPr>
        <p:txBody>
          <a:bodyPr/>
          <a:lstStyle/>
          <a:p>
            <a:pPr eaLnBrk="1" hangingPunct="1"/>
            <a:r>
              <a:rPr lang="en-GB" dirty="0" smtClean="0"/>
              <a:t>One or two active suppliers of information</a:t>
            </a:r>
          </a:p>
          <a:p>
            <a:pPr eaLnBrk="1" hangingPunct="1"/>
            <a:r>
              <a:rPr lang="en-GB" dirty="0" smtClean="0"/>
              <a:t>Everyone else is a passive recipient of this information</a:t>
            </a:r>
          </a:p>
          <a:p>
            <a:pPr eaLnBrk="1" hangingPunct="1"/>
            <a:r>
              <a:rPr lang="en-GB" dirty="0" smtClean="0"/>
              <a:t>This centralisation of information has developed particularly through development of printed media/television/radio etc…</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7"/>
          <p:cNvSpPr>
            <a:spLocks noGrp="1" noChangeArrowheads="1"/>
          </p:cNvSpPr>
          <p:nvPr>
            <p:ph type="sldNum" sz="quarter" idx="5"/>
          </p:nvPr>
        </p:nvSpPr>
        <p:spPr>
          <a:noFill/>
          <a:ln>
            <a:miter lim="800000"/>
            <a:headEnd/>
            <a:tailEnd/>
          </a:ln>
        </p:spPr>
        <p:txBody>
          <a:bodyPr/>
          <a:lstStyle/>
          <a:p>
            <a:fld id="{16AAB128-E164-4F2A-AE69-1FFB5BDEDD96}" type="slidenum">
              <a:rPr lang="en-GB" smtClean="0">
                <a:cs typeface="Arial" charset="0"/>
              </a:rPr>
              <a:pPr/>
              <a:t>37</a:t>
            </a:fld>
            <a:endParaRPr lang="en-GB" smtClean="0">
              <a:cs typeface="Arial" charset="0"/>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p:spPr>
        <p:txBody>
          <a:bodyPr/>
          <a:lstStyle/>
          <a:p>
            <a:pPr eaLnBrk="1" hangingPunct="1"/>
            <a:r>
              <a:rPr lang="en-GB" dirty="0" smtClean="0"/>
              <a:t>Everyone can be a recipient of the information and can be active in improving and developing that information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miter lim="800000"/>
            <a:headEnd/>
            <a:tailEnd/>
          </a:ln>
        </p:spPr>
        <p:txBody>
          <a:bodyPr/>
          <a:lstStyle/>
          <a:p>
            <a:fld id="{BA657D22-BEC3-4CDE-B735-676F2649D78C}" type="slidenum">
              <a:rPr lang="en-GB" smtClean="0">
                <a:cs typeface="Arial" charset="0"/>
              </a:rPr>
              <a:pPr/>
              <a:t>38</a:t>
            </a:fld>
            <a:endParaRPr lang="en-GB" smtClean="0">
              <a:cs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a:noFill/>
          <a:ln>
            <a:miter lim="800000"/>
            <a:headEnd/>
            <a:tailEnd/>
          </a:ln>
        </p:spPr>
        <p:txBody>
          <a:bodyPr/>
          <a:lstStyle/>
          <a:p>
            <a:fld id="{0B481C88-71C8-4C9A-B59D-2FA261231485}" type="slidenum">
              <a:rPr lang="en-GB" smtClean="0">
                <a:cs typeface="Arial" charset="0"/>
              </a:rPr>
              <a:pPr/>
              <a:t>39</a:t>
            </a:fld>
            <a:endParaRPr lang="en-GB" smtClean="0">
              <a:cs typeface="Arial" charset="0"/>
            </a:endParaRPr>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p:spPr>
        <p:txBody>
          <a:bodyPr/>
          <a:lstStyle/>
          <a:p>
            <a:pPr eaLnBrk="1" hangingPunct="1"/>
            <a:r>
              <a:rPr lang="en-GB" dirty="0" smtClean="0"/>
              <a:t>This is how it works</a:t>
            </a:r>
          </a:p>
          <a:p>
            <a:pPr eaLnBrk="1" hangingPunct="1"/>
            <a:r>
              <a:rPr lang="en-GB" dirty="0" smtClean="0"/>
              <a:t>There is constant interaction between users and the site</a:t>
            </a:r>
          </a:p>
          <a:p>
            <a:pPr eaLnBrk="1" hangingPunct="1"/>
            <a:r>
              <a:rPr lang="en-GB" dirty="0" smtClean="0"/>
              <a:t>The same applies for additional resources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Assessment</a:t>
            </a:r>
            <a:r>
              <a:rPr lang="en-GB" baseline="0" dirty="0" smtClean="0"/>
              <a:t> should be based on the needs of the child in terms of the impact the child’s communication may be having on the quality of their life. It should be around the hypotheses you make and develop around this. There should be some link with what you assess and what the child’s day to day difficulties are – i.e. don’t just do an entire CELF for example: this is like going on a fishing exhibition – if you do a lot of assessment you will always find something wrong, some kind of relative deficit, but the existence of a deficit itself is no evidence that it is having any impact on the client – it must be possible to show a clear logical connection (based on your thinking, research evidence and experience). If you work on deficits that you happen to find without any thinking about how that links to functional disability (and that to quality of life impact), then there is a high risk that the child’s problem won’t be addressed – or that it will only be addressed by luck – neither of these are good news for the SLT evidence base or indeed justifying SLT at all.</a:t>
            </a:r>
          </a:p>
          <a:p>
            <a:endParaRPr lang="en-GB" baseline="0" dirty="0" smtClean="0"/>
          </a:p>
          <a:p>
            <a:r>
              <a:rPr lang="en-GB" baseline="0" dirty="0" smtClean="0"/>
              <a:t>An e.g. some unspecified problem -&gt; do CELF, discover not good at following directions -&gt; set a narrative target and suggest ELKLAN type intervention. What happened: did the assessment (weren’t sure why), didn’t like the result, so suggested something else. The something else may be useful, but the thinking was a bit disjointed.</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3</a:t>
            </a:fld>
            <a:endParaRPr lang="en-GB"/>
          </a:p>
        </p:txBody>
      </p:sp>
    </p:spTree>
    <p:extLst>
      <p:ext uri="{BB962C8B-B14F-4D97-AF65-F5344CB8AC3E}">
        <p14:creationId xmlns:p14="http://schemas.microsoft.com/office/powerpoint/2010/main" val="39300506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a:noFill/>
          <a:ln>
            <a:miter lim="800000"/>
            <a:headEnd/>
            <a:tailEnd/>
          </a:ln>
        </p:spPr>
        <p:txBody>
          <a:bodyPr/>
          <a:lstStyle/>
          <a:p>
            <a:fld id="{317EB902-A8A4-4075-BE68-E8C8E50E6616}" type="slidenum">
              <a:rPr lang="en-GB" smtClean="0">
                <a:cs typeface="Arial" charset="0"/>
              </a:rPr>
              <a:pPr/>
              <a:t>40</a:t>
            </a:fld>
            <a:endParaRPr lang="en-GB" smtClean="0">
              <a:cs typeface="Arial" charset="0"/>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a:noFill/>
          <a:ln>
            <a:miter lim="800000"/>
            <a:headEnd/>
            <a:tailEnd/>
          </a:ln>
        </p:spPr>
        <p:txBody>
          <a:bodyPr/>
          <a:lstStyle/>
          <a:p>
            <a:fld id="{892E7C89-05F4-4212-B1A8-B72FB04C8091}" type="slidenum">
              <a:rPr lang="en-GB" smtClean="0">
                <a:cs typeface="Arial" charset="0"/>
              </a:rPr>
              <a:pPr/>
              <a:t>41</a:t>
            </a:fld>
            <a:endParaRPr lang="en-GB" smtClean="0">
              <a:cs typeface="Arial" charset="0"/>
            </a:endParaRPr>
          </a:p>
        </p:txBody>
      </p:sp>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p:spPr>
        <p:txBody>
          <a:bodyPr/>
          <a:lstStyle/>
          <a:p>
            <a:pPr eaLnBrk="1" hangingPunct="1"/>
            <a:r>
              <a:rPr lang="en-GB" dirty="0" smtClean="0"/>
              <a:t>Adding activities sheets to the site. </a:t>
            </a:r>
          </a:p>
          <a:p>
            <a:pPr eaLnBrk="1" hangingPunct="1"/>
            <a:r>
              <a:rPr lang="en-GB" dirty="0" smtClean="0"/>
              <a:t>For this site to be of maximum benefit to SLTs, Schools and the children we work with it is essential that as many of those who can do add activities on to the site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miter lim="800000"/>
            <a:headEnd/>
            <a:tailEnd/>
          </a:ln>
        </p:spPr>
        <p:txBody>
          <a:bodyPr/>
          <a:lstStyle/>
          <a:p>
            <a:fld id="{18C9553D-4DEA-4E3A-AA3D-78CA768A6BB4}" type="slidenum">
              <a:rPr lang="en-GB" smtClean="0">
                <a:cs typeface="Arial" charset="0"/>
              </a:rPr>
              <a:pPr/>
              <a:t>42</a:t>
            </a:fld>
            <a:endParaRPr lang="en-GB" smtClean="0">
              <a:cs typeface="Arial" charset="0"/>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p:spPr>
        <p:txBody>
          <a:bodyPr/>
          <a:lstStyle/>
          <a:p>
            <a:pPr eaLnBrk="1" hangingPunct="1"/>
            <a:r>
              <a:rPr lang="en-GB" dirty="0" smtClean="0"/>
              <a:t>We</a:t>
            </a:r>
            <a:r>
              <a:rPr lang="en-GB" baseline="0" dirty="0" smtClean="0"/>
              <a:t> have to use moderation to stop spam (unfortunately).</a:t>
            </a:r>
            <a:endParaRPr lang="en-GB"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a:noFill/>
          <a:ln>
            <a:miter lim="800000"/>
            <a:headEnd/>
            <a:tailEnd/>
          </a:ln>
        </p:spPr>
        <p:txBody>
          <a:bodyPr/>
          <a:lstStyle/>
          <a:p>
            <a:fld id="{4203902C-6B03-4C05-98C5-BF9EE860E091}" type="slidenum">
              <a:rPr lang="en-GB" smtClean="0">
                <a:cs typeface="Arial" charset="0"/>
              </a:rPr>
              <a:pPr/>
              <a:t>43</a:t>
            </a:fld>
            <a:endParaRPr lang="en-GB" smtClean="0">
              <a:cs typeface="Arial" charset="0"/>
            </a:endParaRPr>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a:noFill/>
        </p:spPr>
        <p:txBody>
          <a:bodyPr/>
          <a:lstStyle/>
          <a:p>
            <a:pPr eaLnBrk="1" hangingPunct="1"/>
            <a:r>
              <a:rPr lang="en-GB" smtClean="0"/>
              <a:t>Manually step through this on the actual site.</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Oops!</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44</a:t>
            </a:fld>
            <a:endParaRPr lang="en-GB"/>
          </a:p>
        </p:txBody>
      </p:sp>
    </p:spTree>
    <p:extLst>
      <p:ext uri="{BB962C8B-B14F-4D97-AF65-F5344CB8AC3E}">
        <p14:creationId xmlns:p14="http://schemas.microsoft.com/office/powerpoint/2010/main" val="223672571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Oops!</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45</a:t>
            </a:fld>
            <a:endParaRPr lang="en-GB"/>
          </a:p>
        </p:txBody>
      </p:sp>
    </p:spTree>
    <p:extLst>
      <p:ext uri="{BB962C8B-B14F-4D97-AF65-F5344CB8AC3E}">
        <p14:creationId xmlns:p14="http://schemas.microsoft.com/office/powerpoint/2010/main" val="22367257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a:noFill/>
          <a:ln>
            <a:miter lim="800000"/>
            <a:headEnd/>
            <a:tailEnd/>
          </a:ln>
        </p:spPr>
        <p:txBody>
          <a:bodyPr/>
          <a:lstStyle/>
          <a:p>
            <a:fld id="{739A7BCD-38D7-4019-8ABE-901C1AD2700A}" type="slidenum">
              <a:rPr lang="en-GB" smtClean="0">
                <a:cs typeface="Arial" charset="0"/>
              </a:rPr>
              <a:pPr/>
              <a:t>51</a:t>
            </a:fld>
            <a:endParaRPr lang="en-GB" smtClean="0">
              <a:cs typeface="Arial" charset="0"/>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a:noFill/>
          <a:ln>
            <a:miter lim="800000"/>
            <a:headEnd/>
            <a:tailEnd/>
          </a:ln>
        </p:spPr>
        <p:txBody>
          <a:bodyPr/>
          <a:lstStyle/>
          <a:p>
            <a:fld id="{2C7FF9F3-217E-4321-BCA2-D65D28BC4341}" type="slidenum">
              <a:rPr lang="en-GB" smtClean="0">
                <a:cs typeface="Arial" charset="0"/>
              </a:rPr>
              <a:pPr/>
              <a:t>55</a:t>
            </a:fld>
            <a:endParaRPr lang="en-GB" smtClean="0">
              <a:cs typeface="Arial" charset="0"/>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p:spPr>
        <p:txBody>
          <a:bodyPr/>
          <a:lstStyle/>
          <a:p>
            <a:pPr eaLnBrk="1" hangingPunct="1"/>
            <a:r>
              <a:rPr lang="en-GB" dirty="0" smtClean="0"/>
              <a:t>We use a “Creative Commons” license for most</a:t>
            </a:r>
            <a:r>
              <a:rPr lang="en-GB" baseline="0" dirty="0" smtClean="0"/>
              <a:t> of the written material – you can re-use the material for commercial or non-commercial use – all you need to ensure is that you indicate that it came from www.commtap.org.</a:t>
            </a:r>
            <a:endParaRPr lang="en-GB" dirty="0" smtClean="0"/>
          </a:p>
          <a:p>
            <a:pPr eaLnBrk="1" hangingPunct="1"/>
            <a:r>
              <a:rPr lang="en-GB" dirty="0" smtClean="0"/>
              <a:t>The principle is freedom of access – there is detailed information about this on the site.</a:t>
            </a:r>
          </a:p>
          <a:p>
            <a:pPr eaLnBrk="1" hangingPunct="1"/>
            <a:r>
              <a:rPr lang="en-GB" dirty="0" smtClean="0"/>
              <a:t>The material on the site will have been produced by lots of different people.</a:t>
            </a:r>
          </a:p>
          <a:p>
            <a:pPr eaLnBrk="1" hangingPunct="1"/>
            <a:r>
              <a:rPr lang="en-GB" dirty="0" smtClean="0"/>
              <a:t>It is important that those who have contributed material to the site can still use this in whatever way they wish.</a:t>
            </a:r>
          </a:p>
          <a:p>
            <a:pPr eaLnBrk="1" hangingPunct="1"/>
            <a:r>
              <a:rPr lang="en-GB" dirty="0" smtClean="0"/>
              <a:t>This is notably different from say submission to a magazine</a:t>
            </a:r>
          </a:p>
          <a:p>
            <a:pPr eaLnBrk="1" hangingPunct="1"/>
            <a:endParaRPr lang="en-GB"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a:noFill/>
          <a:ln>
            <a:miter lim="800000"/>
            <a:headEnd/>
            <a:tailEnd/>
          </a:ln>
        </p:spPr>
        <p:txBody>
          <a:bodyPr/>
          <a:lstStyle/>
          <a:p>
            <a:fld id="{FE8DF171-10F5-46E6-B26E-63A104B2AAA2}" type="slidenum">
              <a:rPr lang="en-GB" smtClean="0">
                <a:cs typeface="Arial" charset="0"/>
              </a:rPr>
              <a:pPr/>
              <a:t>57</a:t>
            </a:fld>
            <a:endParaRPr lang="en-GB" smtClean="0">
              <a:cs typeface="Arial" charset="0"/>
            </a:endParaRPr>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7"/>
          <p:cNvSpPr>
            <a:spLocks noGrp="1" noChangeArrowheads="1"/>
          </p:cNvSpPr>
          <p:nvPr>
            <p:ph type="sldNum" sz="quarter" idx="5"/>
          </p:nvPr>
        </p:nvSpPr>
        <p:spPr>
          <a:noFill/>
          <a:ln>
            <a:miter lim="800000"/>
            <a:headEnd/>
            <a:tailEnd/>
          </a:ln>
        </p:spPr>
        <p:txBody>
          <a:bodyPr/>
          <a:lstStyle/>
          <a:p>
            <a:fld id="{0EA17ABB-994D-46FE-BC19-8E1D718CCD80}" type="slidenum">
              <a:rPr lang="en-GB" smtClean="0">
                <a:cs typeface="Arial" charset="0"/>
              </a:rPr>
              <a:pPr/>
              <a:t>58</a:t>
            </a:fld>
            <a:endParaRPr lang="en-GB" smtClean="0">
              <a:cs typeface="Arial" charset="0"/>
            </a:endParaRPr>
          </a:p>
        </p:txBody>
      </p:sp>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a:ln>
            <a:miter lim="800000"/>
            <a:headEnd/>
            <a:tailEnd/>
          </a:ln>
        </p:spPr>
        <p:txBody>
          <a:bodyPr/>
          <a:lstStyle/>
          <a:p>
            <a:fld id="{03EF3CC1-5247-4A6D-8664-FA43DA974C4D}" type="slidenum">
              <a:rPr lang="en-GB" smtClean="0">
                <a:cs typeface="Arial" charset="0"/>
              </a:rPr>
              <a:pPr/>
              <a:t>5</a:t>
            </a:fld>
            <a:endParaRPr lang="en-GB" smtClean="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pPr eaLnBrk="1" hangingPunct="1"/>
            <a:r>
              <a:rPr lang="en-GB" dirty="0" smtClean="0"/>
              <a:t>Schools often have no way of regulating the amount of stuff they get</a:t>
            </a:r>
          </a:p>
          <a:p>
            <a:pPr eaLnBrk="1" hangingPunct="1"/>
            <a:r>
              <a:rPr lang="en-GB" dirty="0" smtClean="0"/>
              <a:t>A successful school run language group requires (amongst other things) an adequate supply of easy to use activities</a:t>
            </a:r>
          </a:p>
          <a:p>
            <a:pPr eaLnBrk="1" hangingPunct="1"/>
            <a:r>
              <a:rPr lang="en-GB" dirty="0" smtClean="0"/>
              <a:t>Therapists may not visit schools very often, and may compensate by providing a lot of stuff all at once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p:cNvSpPr>
            <a:spLocks noGrp="1" noChangeArrowheads="1"/>
          </p:cNvSpPr>
          <p:nvPr>
            <p:ph type="sldNum" sz="quarter" idx="5"/>
          </p:nvPr>
        </p:nvSpPr>
        <p:spPr>
          <a:noFill/>
          <a:ln>
            <a:miter lim="800000"/>
            <a:headEnd/>
            <a:tailEnd/>
          </a:ln>
        </p:spPr>
        <p:txBody>
          <a:bodyPr/>
          <a:lstStyle/>
          <a:p>
            <a:fld id="{A64771AD-85F5-4AA1-8A09-063CBF92466C}" type="slidenum">
              <a:rPr lang="en-GB" smtClean="0">
                <a:cs typeface="Arial" charset="0"/>
              </a:rPr>
              <a:pPr/>
              <a:t>6</a:t>
            </a:fld>
            <a:endParaRPr lang="en-GB" smtClean="0">
              <a:cs typeface="Arial" charset="0"/>
            </a:endParaRPr>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a:ln>
            <a:miter lim="800000"/>
            <a:headEnd/>
            <a:tailEnd/>
          </a:ln>
        </p:spPr>
        <p:txBody>
          <a:bodyPr/>
          <a:lstStyle/>
          <a:p>
            <a:fld id="{B21AE055-331C-46DC-BC21-C1E2BBD19534}" type="slidenum">
              <a:rPr lang="en-GB" smtClean="0">
                <a:cs typeface="Arial" charset="0"/>
              </a:rPr>
              <a:pPr/>
              <a:t>7</a:t>
            </a:fld>
            <a:endParaRPr lang="en-GB" smtClean="0">
              <a:cs typeface="Arial" charset="0"/>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a:ln>
            <a:miter lim="800000"/>
            <a:headEnd/>
            <a:tailEnd/>
          </a:ln>
        </p:spPr>
        <p:txBody>
          <a:bodyPr/>
          <a:lstStyle/>
          <a:p>
            <a:fld id="{0842BF54-35D2-4D3B-B2FE-0A4DAE0A22CD}" type="slidenum">
              <a:rPr lang="en-GB" smtClean="0">
                <a:cs typeface="Arial" charset="0"/>
              </a:rPr>
              <a:pPr/>
              <a:t>8</a:t>
            </a:fld>
            <a:endParaRPr lang="en-GB" smtClean="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p:spPr>
        <p:txBody>
          <a:bodyPr/>
          <a:lstStyle/>
          <a:p>
            <a:pPr eaLnBrk="1" hangingPunct="1"/>
            <a:endParaRPr lang="en-GB"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EYFS 2012 project!</a:t>
            </a:r>
            <a:endParaRPr lang="en-GB" dirty="0"/>
          </a:p>
        </p:txBody>
      </p:sp>
      <p:sp>
        <p:nvSpPr>
          <p:cNvPr id="4" name="Slide Number Placeholder 3"/>
          <p:cNvSpPr>
            <a:spLocks noGrp="1"/>
          </p:cNvSpPr>
          <p:nvPr>
            <p:ph type="sldNum" sz="quarter" idx="10"/>
          </p:nvPr>
        </p:nvSpPr>
        <p:spPr/>
        <p:txBody>
          <a:bodyPr/>
          <a:lstStyle/>
          <a:p>
            <a:pPr>
              <a:defRPr/>
            </a:pPr>
            <a:fld id="{1BC4D737-4517-4363-AF6B-5F759225C2E4}" type="slidenum">
              <a:rPr lang="en-GB" smtClean="0"/>
              <a:pPr>
                <a:defRPr/>
              </a:pPr>
              <a:t>9</a:t>
            </a:fld>
            <a:endParaRPr lang="en-GB"/>
          </a:p>
        </p:txBody>
      </p:sp>
    </p:spTree>
    <p:extLst>
      <p:ext uri="{BB962C8B-B14F-4D97-AF65-F5344CB8AC3E}">
        <p14:creationId xmlns:p14="http://schemas.microsoft.com/office/powerpoint/2010/main" val="683510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ln/>
        </p:spPr>
      </p:sp>
      <p:sp>
        <p:nvSpPr>
          <p:cNvPr id="31746" name="Notes Placeholder 2"/>
          <p:cNvSpPr>
            <a:spLocks noGrp="1"/>
          </p:cNvSpPr>
          <p:nvPr>
            <p:ph type="body" idx="1"/>
          </p:nvPr>
        </p:nvSpPr>
        <p:spPr>
          <a:noFill/>
        </p:spPr>
        <p:txBody>
          <a:bodyPr/>
          <a:lstStyle/>
          <a:p>
            <a:pPr eaLnBrk="1" hangingPunct="1"/>
            <a:r>
              <a:rPr lang="en-GB" smtClean="0"/>
              <a:t>B-Squared gives more detailed information about what might be expected at each level.</a:t>
            </a:r>
          </a:p>
        </p:txBody>
      </p:sp>
      <p:sp>
        <p:nvSpPr>
          <p:cNvPr id="31747" name="Slide Number Placeholder 3"/>
          <p:cNvSpPr>
            <a:spLocks noGrp="1"/>
          </p:cNvSpPr>
          <p:nvPr>
            <p:ph type="sldNum" sz="quarter" idx="5"/>
          </p:nvPr>
        </p:nvSpPr>
        <p:spPr>
          <a:noFill/>
          <a:ln>
            <a:miter lim="800000"/>
            <a:headEnd/>
            <a:tailEnd/>
          </a:ln>
        </p:spPr>
        <p:txBody>
          <a:bodyPr/>
          <a:lstStyle/>
          <a:p>
            <a:fld id="{A190A443-A290-4648-B521-6D02EBBE384D}" type="slidenum">
              <a:rPr lang="en-GB" smtClean="0">
                <a:cs typeface="Arial" charset="0"/>
              </a:rPr>
              <a:pPr/>
              <a:t>10</a:t>
            </a:fld>
            <a:endParaRPr lang="en-GB"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18"/>
          <p:cNvSpPr/>
          <p:nvPr userDrawn="1"/>
        </p:nvSpPr>
        <p:spPr bwMode="auto">
          <a:xfrm rot="5400000">
            <a:off x="4631532" y="2345531"/>
            <a:ext cx="565150"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5" name="Rectangle 3"/>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6" name="Rectangle 2"/>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7" name="Rectangle 13"/>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14"/>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15"/>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16"/>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TextBox 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
        <p:nvSpPr>
          <p:cNvPr id="27650" name="Rectangle 2"/>
          <p:cNvSpPr>
            <a:spLocks noGrp="1" noChangeArrowheads="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pPr lvl="0"/>
            <a:r>
              <a:rPr lang="en-GB" noProof="0" dirty="0" smtClean="0"/>
              <a:t>Click to edit Master title style</a:t>
            </a:r>
          </a:p>
        </p:txBody>
      </p:sp>
      <p:sp>
        <p:nvSpPr>
          <p:cNvPr id="27651"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dirty="0" smtClean="0"/>
              <a:t>Click to edit Master subtitle style</a:t>
            </a:r>
          </a:p>
        </p:txBody>
      </p:sp>
      <p:sp>
        <p:nvSpPr>
          <p:cNvPr id="12" name="Rectangle 4"/>
          <p:cNvSpPr>
            <a:spLocks noGrp="1" noChangeArrowheads="1"/>
          </p:cNvSpPr>
          <p:nvPr>
            <p:ph type="dt" sz="half" idx="10"/>
          </p:nvPr>
        </p:nvSpPr>
        <p:spPr/>
        <p:txBody>
          <a:bodyPr/>
          <a:lstStyle>
            <a:lvl1pPr>
              <a:defRPr dirty="0"/>
            </a:lvl1pPr>
          </a:lstStyle>
          <a:p>
            <a:pPr>
              <a:defRPr/>
            </a:pPr>
            <a:endParaRPr lang="en-GB"/>
          </a:p>
        </p:txBody>
      </p:sp>
      <p:sp>
        <p:nvSpPr>
          <p:cNvPr id="13" name="Rectangle 5"/>
          <p:cNvSpPr>
            <a:spLocks noGrp="1" noChangeArrowheads="1"/>
          </p:cNvSpPr>
          <p:nvPr>
            <p:ph type="ftr" sz="quarter" idx="11"/>
          </p:nvPr>
        </p:nvSpPr>
        <p:spPr/>
        <p:txBody>
          <a:bodyPr/>
          <a:lstStyle>
            <a:lvl1pPr>
              <a:defRPr/>
            </a:lvl1pPr>
          </a:lstStyle>
          <a:p>
            <a:pPr>
              <a:defRPr/>
            </a:pPr>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7584" y="274638"/>
            <a:ext cx="8229600" cy="1143000"/>
          </a:xfrm>
        </p:spPr>
        <p:txBody>
          <a:bodyPr/>
          <a:lstStyle/>
          <a:p>
            <a:r>
              <a:rPr lang="en-US" smtClean="0"/>
              <a:t>Click to edit Master title style</a:t>
            </a:r>
            <a:endParaRPr lang="en-GB"/>
          </a:p>
        </p:txBody>
      </p:sp>
      <p:sp>
        <p:nvSpPr>
          <p:cNvPr id="3" name="Content Placeholder 2"/>
          <p:cNvSpPr>
            <a:spLocks noGrp="1"/>
          </p:cNvSpPr>
          <p:nvPr>
            <p:ph idx="1"/>
          </p:nvPr>
        </p:nvSpPr>
        <p:spPr>
          <a:xfrm>
            <a:off x="827584"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4388"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814388"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l">
              <a:spcBef>
                <a:spcPct val="0"/>
              </a:spcBef>
              <a:defRPr sz="1400">
                <a:latin typeface="Arial" charset="0"/>
                <a:cs typeface="+mn-cs"/>
              </a:defRPr>
            </a:lvl1pPr>
          </a:lstStyle>
          <a:p>
            <a:pPr>
              <a:defRPr/>
            </a:pPr>
            <a:endParaRPr lang="en-GB"/>
          </a:p>
        </p:txBody>
      </p:sp>
      <p:sp>
        <p:nvSpPr>
          <p:cNvPr id="266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GB"/>
          </a:p>
        </p:txBody>
      </p:sp>
      <p:sp>
        <p:nvSpPr>
          <p:cNvPr id="7" name="Rectangle 6"/>
          <p:cNvSpPr/>
          <p:nvPr userDrawn="1"/>
        </p:nvSpPr>
        <p:spPr bwMode="auto">
          <a:xfrm>
            <a:off x="0" y="0"/>
            <a:ext cx="755650" cy="6858000"/>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8" name="Rectangle 7"/>
          <p:cNvSpPr/>
          <p:nvPr userDrawn="1"/>
        </p:nvSpPr>
        <p:spPr bwMode="auto">
          <a:xfrm>
            <a:off x="166688" y="565150"/>
            <a:ext cx="360362" cy="360363"/>
          </a:xfrm>
          <a:prstGeom prst="rect">
            <a:avLst/>
          </a:prstGeom>
          <a:solidFill>
            <a:srgbClr val="FFFFA5"/>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9" name="Rectangle 8"/>
          <p:cNvSpPr/>
          <p:nvPr userDrawn="1"/>
        </p:nvSpPr>
        <p:spPr bwMode="auto">
          <a:xfrm>
            <a:off x="179388" y="1906588"/>
            <a:ext cx="360362" cy="360362"/>
          </a:xfrm>
          <a:prstGeom prst="rect">
            <a:avLst/>
          </a:prstGeom>
          <a:solidFill>
            <a:srgbClr val="FF9C52"/>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0" name="Rectangle 9"/>
          <p:cNvSpPr/>
          <p:nvPr userDrawn="1"/>
        </p:nvSpPr>
        <p:spPr bwMode="auto">
          <a:xfrm>
            <a:off x="179388" y="3248025"/>
            <a:ext cx="360362" cy="360363"/>
          </a:xfrm>
          <a:prstGeom prst="rect">
            <a:avLst/>
          </a:prstGeom>
          <a:solidFill>
            <a:srgbClr val="CE3100"/>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1" name="Rectangle 10"/>
          <p:cNvSpPr/>
          <p:nvPr userDrawn="1"/>
        </p:nvSpPr>
        <p:spPr bwMode="auto">
          <a:xfrm>
            <a:off x="179388" y="4591050"/>
            <a:ext cx="360362" cy="358775"/>
          </a:xfrm>
          <a:prstGeom prst="rect">
            <a:avLst/>
          </a:prstGeom>
          <a:solidFill>
            <a:srgbClr val="CE31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2" name="Rectangle 11"/>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3" name="Rectangle 12"/>
          <p:cNvSpPr/>
          <p:nvPr userDrawn="1"/>
        </p:nvSpPr>
        <p:spPr bwMode="auto">
          <a:xfrm rot="5400000">
            <a:off x="4603751" y="2317750"/>
            <a:ext cx="620712" cy="8459787"/>
          </a:xfrm>
          <a:prstGeom prst="rect">
            <a:avLst/>
          </a:prstGeom>
          <a:solidFill>
            <a:schemeClr val="bg1">
              <a:lumMod val="95000"/>
            </a:schemeClr>
          </a:solidFill>
          <a:ln w="15875" cap="flat" cmpd="sng" algn="ctr">
            <a:no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4" name="Rectangle 13"/>
          <p:cNvSpPr/>
          <p:nvPr userDrawn="1"/>
        </p:nvSpPr>
        <p:spPr bwMode="auto">
          <a:xfrm>
            <a:off x="179388" y="5932488"/>
            <a:ext cx="360362" cy="360362"/>
          </a:xfrm>
          <a:prstGeom prst="rect">
            <a:avLst/>
          </a:prstGeom>
          <a:solidFill>
            <a:srgbClr val="639CFF"/>
          </a:solidFill>
          <a:ln w="50800" cap="flat" cmpd="sng" algn="ctr">
            <a:solidFill>
              <a:srgbClr val="C6C6C6"/>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15" name="TextBox 14"/>
          <p:cNvSpPr txBox="1"/>
          <p:nvPr userDrawn="1"/>
        </p:nvSpPr>
        <p:spPr>
          <a:xfrm>
            <a:off x="6232525" y="6300788"/>
            <a:ext cx="2808288" cy="461962"/>
          </a:xfrm>
          <a:prstGeom prst="rect">
            <a:avLst/>
          </a:prstGeom>
          <a:noFill/>
        </p:spPr>
        <p:txBody>
          <a:bodyPr>
            <a:spAutoFit/>
          </a:bodyPr>
          <a:lstStyle/>
          <a:p>
            <a:pPr algn="ctr">
              <a:spcBef>
                <a:spcPct val="20000"/>
              </a:spcBef>
              <a:defRPr/>
            </a:pPr>
            <a:r>
              <a:rPr lang="en-GB" b="1" dirty="0">
                <a:latin typeface="Calibri" pitchFamily="34" charset="0"/>
                <a:cs typeface="Calibri" pitchFamily="34" charset="0"/>
              </a:rPr>
              <a:t>www.commtap.org</a:t>
            </a:r>
          </a:p>
        </p:txBody>
      </p:sp>
    </p:spTree>
  </p:cSld>
  <p:clrMap bg1="lt1" tx1="dk1" bg2="lt2" tx2="dk2" accent1="accent1" accent2="accent2" accent3="accent3" accent4="accent4" accent5="accent5" accent6="accent6" hlink="hlink" folHlink="folHlink"/>
  <p:sldLayoutIdLst>
    <p:sldLayoutId id="2147483663"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iming>
    <p:tnLst>
      <p:par>
        <p:cTn id="1" dur="indefinite" restart="never" nodeType="tmRoot"/>
      </p:par>
    </p:tnLst>
  </p:timing>
  <p:txStyles>
    <p:titleStyle>
      <a:lvl1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1pPr>
      <a:lvl2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2pPr>
      <a:lvl3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3pPr>
      <a:lvl4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4pPr>
      <a:lvl5pPr algn="l" rtl="0" eaLnBrk="0" fontAlgn="base" hangingPunct="0">
        <a:spcBef>
          <a:spcPct val="0"/>
        </a:spcBef>
        <a:spcAft>
          <a:spcPct val="0"/>
        </a:spcAft>
        <a:defRPr sz="4400" b="1">
          <a:solidFill>
            <a:schemeClr val="tx2"/>
          </a:solidFill>
          <a:latin typeface="Calibri" pitchFamily="34" charset="0"/>
          <a:ea typeface="Calibri" pitchFamily="34" charset="0"/>
          <a:cs typeface="Calibri" pitchFamily="34" charset="0"/>
        </a:defRPr>
      </a:lvl5pPr>
      <a:lvl6pPr marL="457200" algn="l" rtl="0" fontAlgn="base">
        <a:spcBef>
          <a:spcPct val="0"/>
        </a:spcBef>
        <a:spcAft>
          <a:spcPct val="0"/>
        </a:spcAft>
        <a:defRPr sz="4400">
          <a:solidFill>
            <a:schemeClr val="tx2"/>
          </a:solidFill>
          <a:latin typeface="Comic Sans MS" pitchFamily="66" charset="0"/>
        </a:defRPr>
      </a:lvl6pPr>
      <a:lvl7pPr marL="914400" algn="l" rtl="0" fontAlgn="base">
        <a:spcBef>
          <a:spcPct val="0"/>
        </a:spcBef>
        <a:spcAft>
          <a:spcPct val="0"/>
        </a:spcAft>
        <a:defRPr sz="4400">
          <a:solidFill>
            <a:schemeClr val="tx2"/>
          </a:solidFill>
          <a:latin typeface="Comic Sans MS" pitchFamily="66" charset="0"/>
        </a:defRPr>
      </a:lvl7pPr>
      <a:lvl8pPr marL="1371600" algn="l" rtl="0" fontAlgn="base">
        <a:spcBef>
          <a:spcPct val="0"/>
        </a:spcBef>
        <a:spcAft>
          <a:spcPct val="0"/>
        </a:spcAft>
        <a:defRPr sz="4400">
          <a:solidFill>
            <a:schemeClr val="tx2"/>
          </a:solidFill>
          <a:latin typeface="Comic Sans MS" pitchFamily="66" charset="0"/>
        </a:defRPr>
      </a:lvl8pPr>
      <a:lvl9pPr marL="1828800" algn="l" rtl="0" fontAlgn="base">
        <a:spcBef>
          <a:spcPct val="0"/>
        </a:spcBef>
        <a:spcAft>
          <a:spcPct val="0"/>
        </a:spcAft>
        <a:defRPr sz="4400">
          <a:solidFill>
            <a:schemeClr val="tx2"/>
          </a:solidFill>
          <a:latin typeface="Comic Sans MS" pitchFamily="66" charset="0"/>
        </a:defRPr>
      </a:lvl9pPr>
    </p:titleStyle>
    <p:bodyStyle>
      <a:lvl1pPr marL="442913" indent="-442913" algn="l" rtl="0" eaLnBrk="0" fontAlgn="base" hangingPunct="0">
        <a:spcBef>
          <a:spcPct val="20000"/>
        </a:spcBef>
        <a:spcAft>
          <a:spcPct val="0"/>
        </a:spcAft>
        <a:buFont typeface="Arial" charset="0"/>
        <a:buChar char="•"/>
        <a:defRPr sz="3200">
          <a:solidFill>
            <a:schemeClr val="tx1"/>
          </a:solidFill>
          <a:latin typeface="Calibri" pitchFamily="34" charset="0"/>
          <a:ea typeface="Calibri" pitchFamily="34" charset="0"/>
          <a:cs typeface="Calibri" pitchFamily="34" charset="0"/>
        </a:defRPr>
      </a:lvl1pPr>
      <a:lvl2pPr marL="1004888" indent="-285750" algn="l" rtl="0" eaLnBrk="0" fontAlgn="base" hangingPunct="0">
        <a:spcBef>
          <a:spcPct val="20000"/>
        </a:spcBef>
        <a:spcAft>
          <a:spcPct val="0"/>
        </a:spcAft>
        <a:buChar char="•"/>
        <a:defRPr sz="2800">
          <a:solidFill>
            <a:schemeClr val="tx1"/>
          </a:solidFill>
          <a:latin typeface="Calibri" pitchFamily="34" charset="0"/>
          <a:ea typeface="Calibri" pitchFamily="34" charset="0"/>
          <a:cs typeface="Calibri" pitchFamily="34" charset="0"/>
        </a:defRPr>
      </a:lvl2pPr>
      <a:lvl3pPr marL="1412875" indent="-228600" algn="l" rtl="0" eaLnBrk="0" fontAlgn="base" hangingPunct="0">
        <a:spcBef>
          <a:spcPct val="20000"/>
        </a:spcBef>
        <a:spcAft>
          <a:spcPct val="0"/>
        </a:spcAft>
        <a:buFont typeface="Wingdings" pitchFamily="2" charset="2"/>
        <a:buChar char="§"/>
        <a:defRPr sz="2400">
          <a:solidFill>
            <a:schemeClr val="tx1"/>
          </a:solidFill>
          <a:latin typeface="Calibri" pitchFamily="34" charset="0"/>
          <a:ea typeface="Calibri" pitchFamily="34" charset="0"/>
          <a:cs typeface="Calibri" pitchFamily="34" charset="0"/>
        </a:defRPr>
      </a:lvl3pPr>
      <a:lvl4pPr marL="1820863"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4pPr>
      <a:lvl5pPr marL="2228850" indent="-228600" algn="l" rtl="0" eaLnBrk="0" fontAlgn="base" hangingPunct="0">
        <a:spcBef>
          <a:spcPct val="20000"/>
        </a:spcBef>
        <a:spcAft>
          <a:spcPct val="0"/>
        </a:spcAft>
        <a:buChar char="»"/>
        <a:defRPr sz="2000">
          <a:solidFill>
            <a:schemeClr val="tx1"/>
          </a:solidFill>
          <a:latin typeface="Calibri" pitchFamily="34" charset="0"/>
          <a:ea typeface="Calibri" pitchFamily="34" charset="0"/>
          <a:cs typeface="Calibri" pitchFamily="34" charset="0"/>
        </a:defRPr>
      </a:lvl5pPr>
      <a:lvl6pPr marL="2686050" indent="-228600" algn="l" rtl="0" fontAlgn="base">
        <a:spcBef>
          <a:spcPct val="20000"/>
        </a:spcBef>
        <a:spcAft>
          <a:spcPct val="0"/>
        </a:spcAft>
        <a:buChar char="»"/>
        <a:defRPr sz="2000">
          <a:solidFill>
            <a:schemeClr val="tx1"/>
          </a:solidFill>
          <a:latin typeface="+mn-lt"/>
        </a:defRPr>
      </a:lvl6pPr>
      <a:lvl7pPr marL="3143250" indent="-228600" algn="l" rtl="0" fontAlgn="base">
        <a:spcBef>
          <a:spcPct val="20000"/>
        </a:spcBef>
        <a:spcAft>
          <a:spcPct val="0"/>
        </a:spcAft>
        <a:buChar char="»"/>
        <a:defRPr sz="2000">
          <a:solidFill>
            <a:schemeClr val="tx1"/>
          </a:solidFill>
          <a:latin typeface="+mn-lt"/>
        </a:defRPr>
      </a:lvl7pPr>
      <a:lvl8pPr marL="3600450" indent="-228600" algn="l" rtl="0" fontAlgn="base">
        <a:spcBef>
          <a:spcPct val="20000"/>
        </a:spcBef>
        <a:spcAft>
          <a:spcPct val="0"/>
        </a:spcAft>
        <a:buChar char="»"/>
        <a:defRPr sz="2000">
          <a:solidFill>
            <a:schemeClr val="tx1"/>
          </a:solidFill>
          <a:latin typeface="+mn-lt"/>
        </a:defRPr>
      </a:lvl8pPr>
      <a:lvl9pPr marL="405765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a:xfrm>
            <a:off x="685800" y="4221163"/>
            <a:ext cx="7772400" cy="1143000"/>
          </a:xfrm>
        </p:spPr>
        <p:txBody>
          <a:bodyPr/>
          <a:lstStyle/>
          <a:p>
            <a:pPr algn="ctr" eaLnBrk="1" hangingPunct="1"/>
            <a:r>
              <a:rPr lang="en-GB" dirty="0" smtClean="0"/>
              <a:t>Using Commtap</a:t>
            </a:r>
            <a:br>
              <a:rPr lang="en-GB" dirty="0" smtClean="0"/>
            </a:br>
            <a:r>
              <a:rPr lang="en-GB" sz="2800" dirty="0" smtClean="0"/>
              <a:t>Communication Targets and Activities Project</a:t>
            </a:r>
          </a:p>
        </p:txBody>
      </p:sp>
      <p:pic>
        <p:nvPicPr>
          <p:cNvPr id="15362" name="Picture 1"/>
          <p:cNvPicPr>
            <a:picLocks noChangeAspect="1"/>
          </p:cNvPicPr>
          <p:nvPr/>
        </p:nvPicPr>
        <p:blipFill>
          <a:blip r:embed="rId3"/>
          <a:srcRect/>
          <a:stretch>
            <a:fillRect/>
          </a:stretch>
        </p:blipFill>
        <p:spPr bwMode="auto">
          <a:xfrm>
            <a:off x="855663" y="549275"/>
            <a:ext cx="8255000" cy="2947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827088" y="274638"/>
            <a:ext cx="8229600" cy="1143000"/>
          </a:xfrm>
        </p:spPr>
        <p:txBody>
          <a:bodyPr/>
          <a:lstStyle/>
          <a:p>
            <a:pPr eaLnBrk="1" hangingPunct="1"/>
            <a:r>
              <a:rPr lang="en-GB" dirty="0" smtClean="0"/>
              <a:t>Fitting stuff into the scales</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Just about any language or social skills target can be fitted into these scales</a:t>
            </a:r>
          </a:p>
          <a:p>
            <a:pPr marL="0" indent="0" eaLnBrk="1" hangingPunct="1">
              <a:buFont typeface="Arial" pitchFamily="34" charset="0"/>
              <a:buNone/>
              <a:defRPr/>
            </a:pPr>
            <a:r>
              <a:rPr lang="en-GB" dirty="0" smtClean="0">
                <a:ea typeface="+mn-ea"/>
              </a:rPr>
              <a:t>To get these levels right, we use:</a:t>
            </a:r>
          </a:p>
          <a:p>
            <a:pPr eaLnBrk="1" hangingPunct="1">
              <a:buFont typeface="Arial" pitchFamily="34" charset="0"/>
              <a:buChar char="•"/>
              <a:defRPr/>
            </a:pPr>
            <a:r>
              <a:rPr lang="en-GB" dirty="0" smtClean="0">
                <a:ea typeface="+mn-ea"/>
              </a:rPr>
              <a:t>The Department for Education’s descriptions of these scales;</a:t>
            </a:r>
          </a:p>
          <a:p>
            <a:pPr eaLnBrk="1" hangingPunct="1">
              <a:buFont typeface="Arial" pitchFamily="34" charset="0"/>
              <a:buChar char="•"/>
              <a:defRPr/>
            </a:pPr>
            <a:r>
              <a:rPr lang="en-GB" dirty="0" smtClean="0">
                <a:ea typeface="+mn-ea"/>
              </a:rPr>
              <a:t>Published assessment tools – particularly B-Squared;</a:t>
            </a:r>
          </a:p>
          <a:p>
            <a:pPr eaLnBrk="1" hangingPunct="1">
              <a:buFont typeface="Arial" pitchFamily="34" charset="0"/>
              <a:buChar char="•"/>
              <a:defRPr/>
            </a:pPr>
            <a:r>
              <a:rPr lang="en-GB" dirty="0" smtClean="0">
                <a:ea typeface="+mn-ea"/>
              </a:rPr>
              <a:t>Published research.</a:t>
            </a:r>
            <a:endParaRPr lang="en-GB" dirty="0">
              <a:ea typeface="+mn-e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827088" y="274638"/>
            <a:ext cx="8229600" cy="1143000"/>
          </a:xfrm>
        </p:spPr>
        <p:txBody>
          <a:bodyPr/>
          <a:lstStyle/>
          <a:p>
            <a:pPr eaLnBrk="1" hangingPunct="1"/>
            <a:r>
              <a:rPr lang="en-GB" dirty="0" smtClean="0"/>
              <a:t>Phonology and Articulation</a:t>
            </a:r>
          </a:p>
        </p:txBody>
      </p:sp>
      <p:sp>
        <p:nvSpPr>
          <p:cNvPr id="32770" name="Content Placeholder 2"/>
          <p:cNvSpPr>
            <a:spLocks noGrp="1"/>
          </p:cNvSpPr>
          <p:nvPr>
            <p:ph idx="1"/>
          </p:nvPr>
        </p:nvSpPr>
        <p:spPr>
          <a:xfrm>
            <a:off x="827088" y="1600200"/>
            <a:ext cx="8229600" cy="4525963"/>
          </a:xfrm>
        </p:spPr>
        <p:txBody>
          <a:bodyPr/>
          <a:lstStyle/>
          <a:p>
            <a:pPr eaLnBrk="1" hangingPunct="1"/>
            <a:r>
              <a:rPr lang="en-GB" dirty="0" smtClean="0"/>
              <a:t>Speech phonology and articulation does not fit well into these scales</a:t>
            </a:r>
          </a:p>
          <a:p>
            <a:pPr eaLnBrk="1" hangingPunct="1"/>
            <a:r>
              <a:rPr lang="en-GB" dirty="0" smtClean="0"/>
              <a:t>Targets and activities for this is organised around different types of speech skills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827088" y="274638"/>
            <a:ext cx="8229600" cy="1143000"/>
          </a:xfrm>
        </p:spPr>
        <p:txBody>
          <a:bodyPr/>
          <a:lstStyle/>
          <a:p>
            <a:pPr eaLnBrk="1" hangingPunct="1"/>
            <a:r>
              <a:rPr lang="en-GB" dirty="0" smtClean="0"/>
              <a:t>The Commtap Site</a:t>
            </a:r>
          </a:p>
        </p:txBody>
      </p:sp>
      <p:sp>
        <p:nvSpPr>
          <p:cNvPr id="33794" name="Rectangle 3"/>
          <p:cNvSpPr>
            <a:spLocks noGrp="1" noChangeArrowheads="1"/>
          </p:cNvSpPr>
          <p:nvPr>
            <p:ph type="body" idx="1"/>
          </p:nvPr>
        </p:nvSpPr>
        <p:spPr>
          <a:xfrm>
            <a:off x="827088" y="1600200"/>
            <a:ext cx="8229600" cy="4525963"/>
          </a:xfrm>
        </p:spPr>
        <p:txBody>
          <a:bodyPr/>
          <a:lstStyle/>
          <a:p>
            <a:pPr eaLnBrk="1" hangingPunct="1"/>
            <a:r>
              <a:rPr lang="en-GB" dirty="0" smtClean="0"/>
              <a:t>Finding activities sheets </a:t>
            </a:r>
          </a:p>
          <a:p>
            <a:pPr eaLnBrk="1" hangingPunct="1"/>
            <a:r>
              <a:rPr lang="en-GB" dirty="0"/>
              <a:t>C</a:t>
            </a:r>
            <a:r>
              <a:rPr lang="en-GB" dirty="0" smtClean="0"/>
              <a:t>ore </a:t>
            </a:r>
            <a:r>
              <a:rPr lang="en-GB" dirty="0" smtClean="0"/>
              <a:t>philosophy</a:t>
            </a:r>
          </a:p>
          <a:p>
            <a:pPr eaLnBrk="1" hangingPunct="1"/>
            <a:r>
              <a:rPr lang="en-GB" dirty="0" smtClean="0"/>
              <a:t>Contributing to the site</a:t>
            </a:r>
          </a:p>
          <a:p>
            <a:pPr eaLnBrk="1" hangingPunct="1"/>
            <a:r>
              <a:rPr lang="en-GB" dirty="0" smtClean="0"/>
              <a:t>Quality control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4"/>
          <p:cNvSpPr>
            <a:spLocks noGrp="1" noChangeArrowheads="1"/>
          </p:cNvSpPr>
          <p:nvPr>
            <p:ph type="ctrTitle"/>
          </p:nvPr>
        </p:nvSpPr>
        <p:spPr/>
        <p:txBody>
          <a:bodyPr/>
          <a:lstStyle/>
          <a:p>
            <a:pPr algn="ctr" eaLnBrk="1" hangingPunct="1"/>
            <a:r>
              <a:rPr lang="en-GB" dirty="0" smtClean="0"/>
              <a:t>Finding activities sheets</a:t>
            </a:r>
          </a:p>
        </p:txBody>
      </p:sp>
      <p:sp>
        <p:nvSpPr>
          <p:cNvPr id="3584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3789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37891" name="Picture 2"/>
          <p:cNvPicPr>
            <a:picLocks noChangeAspect="1" noChangeArrowheads="1"/>
          </p:cNvPicPr>
          <p:nvPr/>
        </p:nvPicPr>
        <p:blipFill>
          <a:blip r:embed="rId3"/>
          <a:srcRect t="-2560" b="23112"/>
          <a:stretch>
            <a:fillRect/>
          </a:stretch>
        </p:blipFill>
        <p:spPr bwMode="auto">
          <a:xfrm>
            <a:off x="746125" y="-242888"/>
            <a:ext cx="8388350" cy="6364288"/>
          </a:xfrm>
          <a:prstGeom prst="rect">
            <a:avLst/>
          </a:prstGeom>
          <a:noFill/>
          <a:ln w="9525">
            <a:noFill/>
            <a:miter lim="800000"/>
            <a:headEnd/>
            <a:tailEnd/>
          </a:ln>
        </p:spPr>
      </p:pic>
      <p:sp>
        <p:nvSpPr>
          <p:cNvPr id="4" name="Rectangle 3"/>
          <p:cNvSpPr>
            <a:spLocks noChangeArrowheads="1"/>
          </p:cNvSpPr>
          <p:nvPr/>
        </p:nvSpPr>
        <p:spPr bwMode="auto">
          <a:xfrm>
            <a:off x="935038" y="1952625"/>
            <a:ext cx="1981200" cy="18002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35038" y="3752850"/>
            <a:ext cx="1981200" cy="792163"/>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Rectangle 6"/>
          <p:cNvSpPr>
            <a:spLocks noChangeArrowheads="1"/>
          </p:cNvSpPr>
          <p:nvPr/>
        </p:nvSpPr>
        <p:spPr bwMode="auto">
          <a:xfrm>
            <a:off x="2960688" y="3033713"/>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2411413" y="692150"/>
            <a:ext cx="4284662" cy="28892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5" name="Up Arrow 4"/>
          <p:cNvSpPr/>
          <p:nvPr/>
        </p:nvSpPr>
        <p:spPr bwMode="auto">
          <a:xfrm rot="19975753">
            <a:off x="5146675" y="3467100"/>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7"/>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animBg="1"/>
      <p:bldP spid="6" grpId="1" animBg="1"/>
      <p:bldP spid="7" grpId="0" animBg="1"/>
      <p:bldP spid="7" grpId="1" animBg="1"/>
      <p:bldP spid="8" grpId="0" animBg="1"/>
      <p:bldP spid="8" grpId="1"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3993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39939" name="Picture 2"/>
          <p:cNvPicPr>
            <a:picLocks noChangeAspect="1" noChangeArrowheads="1"/>
          </p:cNvPicPr>
          <p:nvPr/>
        </p:nvPicPr>
        <p:blipFill>
          <a:blip r:embed="rId2"/>
          <a:srcRect t="-162" b="22276"/>
          <a:stretch>
            <a:fillRect/>
          </a:stretch>
        </p:blipFill>
        <p:spPr bwMode="auto">
          <a:xfrm>
            <a:off x="755650" y="-63500"/>
            <a:ext cx="8388350" cy="6240463"/>
          </a:xfrm>
          <a:prstGeom prst="rect">
            <a:avLst/>
          </a:prstGeom>
          <a:noFill/>
          <a:ln w="9525">
            <a:noFill/>
            <a:miter lim="800000"/>
            <a:headEnd/>
            <a:tailEnd/>
          </a:ln>
        </p:spPr>
      </p:pic>
      <p:sp>
        <p:nvSpPr>
          <p:cNvPr id="5" name="Up Arrow 4"/>
          <p:cNvSpPr/>
          <p:nvPr/>
        </p:nvSpPr>
        <p:spPr bwMode="auto">
          <a:xfrm rot="19975753">
            <a:off x="4432300" y="3486150"/>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096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0963" name="Picture 2"/>
          <p:cNvPicPr>
            <a:picLocks noChangeAspect="1" noChangeArrowheads="1"/>
          </p:cNvPicPr>
          <p:nvPr/>
        </p:nvPicPr>
        <p:blipFill>
          <a:blip r:embed="rId3"/>
          <a:srcRect b="23335"/>
          <a:stretch>
            <a:fillRect/>
          </a:stretch>
        </p:blipFill>
        <p:spPr bwMode="auto">
          <a:xfrm>
            <a:off x="792163" y="0"/>
            <a:ext cx="8351837" cy="6116638"/>
          </a:xfrm>
          <a:prstGeom prst="rect">
            <a:avLst/>
          </a:prstGeom>
          <a:noFill/>
          <a:ln w="9525">
            <a:noFill/>
            <a:miter lim="800000"/>
            <a:headEnd/>
            <a:tailEnd/>
          </a:ln>
        </p:spPr>
      </p:pic>
      <p:sp>
        <p:nvSpPr>
          <p:cNvPr id="5" name="Up Arrow 4"/>
          <p:cNvSpPr/>
          <p:nvPr/>
        </p:nvSpPr>
        <p:spPr bwMode="auto">
          <a:xfrm rot="19975753">
            <a:off x="5324475" y="2816225"/>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198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1987" name="Picture 2"/>
          <p:cNvPicPr>
            <a:picLocks noChangeAspect="1" noChangeArrowheads="1"/>
          </p:cNvPicPr>
          <p:nvPr/>
        </p:nvPicPr>
        <p:blipFill>
          <a:blip r:embed="rId3"/>
          <a:srcRect b="23341"/>
          <a:stretch>
            <a:fillRect/>
          </a:stretch>
        </p:blipFill>
        <p:spPr bwMode="auto">
          <a:xfrm>
            <a:off x="792163" y="0"/>
            <a:ext cx="8351837" cy="6115050"/>
          </a:xfrm>
          <a:prstGeom prst="rect">
            <a:avLst/>
          </a:prstGeom>
          <a:noFill/>
          <a:ln w="9525">
            <a:noFill/>
            <a:miter lim="800000"/>
            <a:headEnd/>
            <a:tailEnd/>
          </a:ln>
        </p:spPr>
      </p:pic>
      <p:sp>
        <p:nvSpPr>
          <p:cNvPr id="5" name="Rectangle 4"/>
          <p:cNvSpPr>
            <a:spLocks noChangeArrowheads="1"/>
          </p:cNvSpPr>
          <p:nvPr/>
        </p:nvSpPr>
        <p:spPr bwMode="auto">
          <a:xfrm>
            <a:off x="971550" y="3321050"/>
            <a:ext cx="1908175" cy="1260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971550" y="4581525"/>
            <a:ext cx="1908175" cy="792163"/>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1335088" y="5053013"/>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4034"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4035" name="Picture 2"/>
          <p:cNvPicPr>
            <a:picLocks noChangeAspect="1" noChangeArrowheads="1"/>
          </p:cNvPicPr>
          <p:nvPr/>
        </p:nvPicPr>
        <p:blipFill>
          <a:blip r:embed="rId3"/>
          <a:srcRect t="9258" b="13759"/>
          <a:stretch>
            <a:fillRect/>
          </a:stretch>
        </p:blipFill>
        <p:spPr bwMode="auto">
          <a:xfrm>
            <a:off x="747713" y="0"/>
            <a:ext cx="8388350" cy="6167438"/>
          </a:xfrm>
          <a:prstGeom prst="rect">
            <a:avLst/>
          </a:prstGeom>
          <a:noFill/>
          <a:ln w="9525">
            <a:noFill/>
            <a:miter lim="800000"/>
            <a:headEnd/>
            <a:tailEnd/>
          </a:ln>
        </p:spPr>
      </p:pic>
      <p:sp>
        <p:nvSpPr>
          <p:cNvPr id="5" name="Up Arrow 4"/>
          <p:cNvSpPr/>
          <p:nvPr/>
        </p:nvSpPr>
        <p:spPr bwMode="auto">
          <a:xfrm rot="19975753">
            <a:off x="1155700" y="4832350"/>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608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6083" name="Picture 2"/>
          <p:cNvPicPr>
            <a:picLocks noChangeAspect="1" noChangeArrowheads="1"/>
          </p:cNvPicPr>
          <p:nvPr/>
        </p:nvPicPr>
        <p:blipFill>
          <a:blip r:embed="rId2"/>
          <a:srcRect t="9360" b="14413"/>
          <a:stretch>
            <a:fillRect/>
          </a:stretch>
        </p:blipFill>
        <p:spPr bwMode="auto">
          <a:xfrm>
            <a:off x="755650" y="0"/>
            <a:ext cx="8388350" cy="6107113"/>
          </a:xfrm>
          <a:prstGeom prst="rect">
            <a:avLst/>
          </a:prstGeom>
          <a:noFill/>
          <a:ln w="9525">
            <a:noFill/>
            <a:miter lim="800000"/>
            <a:headEnd/>
            <a:tailEnd/>
          </a:ln>
        </p:spPr>
      </p:pic>
      <p:sp>
        <p:nvSpPr>
          <p:cNvPr id="5" name="Up Arrow 4"/>
          <p:cNvSpPr/>
          <p:nvPr/>
        </p:nvSpPr>
        <p:spPr bwMode="auto">
          <a:xfrm rot="19975753">
            <a:off x="5332413" y="5732463"/>
            <a:ext cx="541337"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827088" y="274638"/>
            <a:ext cx="8229600" cy="1143000"/>
          </a:xfrm>
        </p:spPr>
        <p:txBody>
          <a:bodyPr/>
          <a:lstStyle/>
          <a:p>
            <a:pPr eaLnBrk="1" hangingPunct="1"/>
            <a:r>
              <a:rPr lang="en-GB" dirty="0" smtClean="0"/>
              <a:t>Summary</a:t>
            </a:r>
          </a:p>
        </p:txBody>
      </p:sp>
      <p:sp>
        <p:nvSpPr>
          <p:cNvPr id="17410" name="Rectangle 3"/>
          <p:cNvSpPr>
            <a:spLocks noGrp="1" noChangeArrowheads="1"/>
          </p:cNvSpPr>
          <p:nvPr>
            <p:ph type="body" idx="1"/>
          </p:nvPr>
        </p:nvSpPr>
        <p:spPr>
          <a:xfrm>
            <a:off x="827088" y="1600200"/>
            <a:ext cx="8229600" cy="4525963"/>
          </a:xfrm>
        </p:spPr>
        <p:txBody>
          <a:bodyPr/>
          <a:lstStyle/>
          <a:p>
            <a:pPr eaLnBrk="1" hangingPunct="1"/>
            <a:r>
              <a:rPr lang="en-GB" dirty="0" smtClean="0"/>
              <a:t>Typical </a:t>
            </a:r>
            <a:r>
              <a:rPr lang="en-GB" dirty="0" smtClean="0"/>
              <a:t>Speech and Language Therapy </a:t>
            </a:r>
            <a:r>
              <a:rPr lang="en-GB" dirty="0" smtClean="0"/>
              <a:t>process</a:t>
            </a:r>
          </a:p>
          <a:p>
            <a:pPr eaLnBrk="1" hangingPunct="1"/>
            <a:r>
              <a:rPr lang="en-GB" dirty="0" smtClean="0"/>
              <a:t>Purpose of Commtap</a:t>
            </a:r>
          </a:p>
          <a:p>
            <a:pPr eaLnBrk="1" hangingPunct="1"/>
            <a:r>
              <a:rPr lang="en-GB" dirty="0" smtClean="0"/>
              <a:t>How the Commtap site is organised</a:t>
            </a:r>
          </a:p>
          <a:p>
            <a:pPr eaLnBrk="1" hangingPunct="1"/>
            <a:r>
              <a:rPr lang="en-GB" dirty="0" smtClean="0"/>
              <a:t>Commtap philosophy</a:t>
            </a:r>
          </a:p>
          <a:p>
            <a:pPr eaLnBrk="1" hangingPunct="1"/>
            <a:r>
              <a:rPr lang="en-GB" dirty="0" smtClean="0"/>
              <a:t>Adding stuff to the site</a:t>
            </a:r>
          </a:p>
          <a:p>
            <a:pPr eaLnBrk="1" hangingPunct="1"/>
            <a:r>
              <a:rPr lang="en-GB" dirty="0" smtClean="0"/>
              <a:t>Summary</a:t>
            </a:r>
          </a:p>
          <a:p>
            <a:pPr eaLnBrk="1" hangingPunct="1"/>
            <a:endParaRPr lang="en-GB" dirty="0" smtClean="0"/>
          </a:p>
          <a:p>
            <a:pPr eaLnBrk="1" hangingPunct="1"/>
            <a:endParaRPr lang="en-GB" dirty="0" smtClean="0"/>
          </a:p>
          <a:p>
            <a:pPr eaLnBrk="1" hangingPunct="1">
              <a:buFontTx/>
              <a:buNone/>
            </a:pPr>
            <a:endParaRPr lang="en-GB"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710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7107" name="Picture 2"/>
          <p:cNvPicPr>
            <a:picLocks noChangeAspect="1" noChangeArrowheads="1"/>
          </p:cNvPicPr>
          <p:nvPr/>
        </p:nvPicPr>
        <p:blipFill>
          <a:blip r:embed="rId2"/>
          <a:srcRect t="9029" b="13237"/>
          <a:stretch>
            <a:fillRect/>
          </a:stretch>
        </p:blipFill>
        <p:spPr bwMode="auto">
          <a:xfrm>
            <a:off x="749300" y="0"/>
            <a:ext cx="8388350" cy="6227763"/>
          </a:xfrm>
          <a:prstGeom prst="rect">
            <a:avLst/>
          </a:prstGeom>
          <a:noFill/>
          <a:ln w="9525">
            <a:noFill/>
            <a:miter lim="800000"/>
            <a:headEnd/>
            <a:tailEnd/>
          </a:ln>
        </p:spPr>
      </p:pic>
      <p:sp>
        <p:nvSpPr>
          <p:cNvPr id="5" name="Up Arrow 4"/>
          <p:cNvSpPr/>
          <p:nvPr/>
        </p:nvSpPr>
        <p:spPr bwMode="auto">
          <a:xfrm rot="19975753">
            <a:off x="4575175" y="5697538"/>
            <a:ext cx="542925"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4813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48131" name="Picture 2"/>
          <p:cNvPicPr>
            <a:picLocks noChangeAspect="1" noChangeArrowheads="1"/>
          </p:cNvPicPr>
          <p:nvPr/>
        </p:nvPicPr>
        <p:blipFill>
          <a:blip r:embed="rId3"/>
          <a:srcRect t="12323" b="2083"/>
          <a:stretch>
            <a:fillRect/>
          </a:stretch>
        </p:blipFill>
        <p:spPr bwMode="auto">
          <a:xfrm>
            <a:off x="747713" y="0"/>
            <a:ext cx="838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017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0179" name="Picture 2"/>
          <p:cNvPicPr>
            <a:picLocks noChangeAspect="1" noChangeArrowheads="1"/>
          </p:cNvPicPr>
          <p:nvPr/>
        </p:nvPicPr>
        <p:blipFill>
          <a:blip r:embed="rId2"/>
          <a:srcRect t="10202" b="4204"/>
          <a:stretch>
            <a:fillRect/>
          </a:stretch>
        </p:blipFill>
        <p:spPr bwMode="auto">
          <a:xfrm>
            <a:off x="755650" y="0"/>
            <a:ext cx="838835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120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1203"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5" name="Rectangle 4"/>
          <p:cNvSpPr>
            <a:spLocks noChangeArrowheads="1"/>
          </p:cNvSpPr>
          <p:nvPr/>
        </p:nvSpPr>
        <p:spPr bwMode="auto">
          <a:xfrm>
            <a:off x="3203575" y="2168525"/>
            <a:ext cx="863600" cy="43180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1163" y="3001963"/>
            <a:ext cx="2989262"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7" name="Up Arrow 6"/>
          <p:cNvSpPr/>
          <p:nvPr/>
        </p:nvSpPr>
        <p:spPr bwMode="auto">
          <a:xfrm rot="19975753">
            <a:off x="3567113" y="2349500"/>
            <a:ext cx="542925"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325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3251" name="Picture 2"/>
          <p:cNvPicPr>
            <a:picLocks noChangeAspect="1" noChangeArrowheads="1"/>
          </p:cNvPicPr>
          <p:nvPr/>
        </p:nvPicPr>
        <p:blipFill>
          <a:blip r:embed="rId3"/>
          <a:srcRect t="24539"/>
          <a:stretch>
            <a:fillRect/>
          </a:stretch>
        </p:blipFill>
        <p:spPr bwMode="auto">
          <a:xfrm>
            <a:off x="752475" y="0"/>
            <a:ext cx="8391525" cy="6048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529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5299"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8" name="Rectangle 7"/>
          <p:cNvSpPr>
            <a:spLocks noChangeArrowheads="1"/>
          </p:cNvSpPr>
          <p:nvPr/>
        </p:nvSpPr>
        <p:spPr bwMode="auto">
          <a:xfrm>
            <a:off x="2951163" y="3429000"/>
            <a:ext cx="2989262"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7346"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7347" name="Picture 2"/>
          <p:cNvPicPr>
            <a:picLocks noChangeAspect="1" noChangeArrowheads="1"/>
          </p:cNvPicPr>
          <p:nvPr/>
        </p:nvPicPr>
        <p:blipFill>
          <a:blip r:embed="rId2"/>
          <a:srcRect b="23557"/>
          <a:stretch>
            <a:fillRect/>
          </a:stretch>
        </p:blipFill>
        <p:spPr bwMode="auto">
          <a:xfrm>
            <a:off x="755650" y="0"/>
            <a:ext cx="8388350" cy="6124575"/>
          </a:xfrm>
          <a:prstGeom prst="rect">
            <a:avLst/>
          </a:prstGeom>
          <a:noFill/>
          <a:ln w="9525">
            <a:noFill/>
            <a:miter lim="800000"/>
            <a:headEnd/>
            <a:tailEnd/>
          </a:ln>
        </p:spPr>
      </p:pic>
      <p:sp>
        <p:nvSpPr>
          <p:cNvPr id="57348" name="Rectangle 4"/>
          <p:cNvSpPr>
            <a:spLocks noChangeArrowheads="1"/>
          </p:cNvSpPr>
          <p:nvPr/>
        </p:nvSpPr>
        <p:spPr bwMode="auto">
          <a:xfrm>
            <a:off x="900113" y="1952625"/>
            <a:ext cx="2016125" cy="1404938"/>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Up Arrow 5"/>
          <p:cNvSpPr/>
          <p:nvPr/>
        </p:nvSpPr>
        <p:spPr bwMode="auto">
          <a:xfrm rot="19975753">
            <a:off x="2740025" y="2592388"/>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5837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58371" name="Picture 2"/>
          <p:cNvPicPr>
            <a:picLocks noChangeAspect="1" noChangeArrowheads="1"/>
          </p:cNvPicPr>
          <p:nvPr/>
        </p:nvPicPr>
        <p:blipFill>
          <a:blip r:embed="rId3"/>
          <a:srcRect t="-2" b="23927"/>
          <a:stretch>
            <a:fillRect/>
          </a:stretch>
        </p:blipFill>
        <p:spPr bwMode="auto">
          <a:xfrm>
            <a:off x="755650" y="6350"/>
            <a:ext cx="8407400" cy="6110288"/>
          </a:xfrm>
          <a:prstGeom prst="rect">
            <a:avLst/>
          </a:prstGeom>
          <a:noFill/>
          <a:ln w="9525">
            <a:noFill/>
            <a:miter lim="800000"/>
            <a:headEnd/>
            <a:tailEnd/>
          </a:ln>
        </p:spPr>
      </p:pic>
      <p:sp>
        <p:nvSpPr>
          <p:cNvPr id="5" name="Rectangle 4"/>
          <p:cNvSpPr>
            <a:spLocks noChangeArrowheads="1"/>
          </p:cNvSpPr>
          <p:nvPr/>
        </p:nvSpPr>
        <p:spPr bwMode="auto">
          <a:xfrm>
            <a:off x="3203575" y="2168525"/>
            <a:ext cx="1836738" cy="43180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51163" y="3001963"/>
            <a:ext cx="2989262" cy="4984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Up Arrow 7"/>
          <p:cNvSpPr/>
          <p:nvPr/>
        </p:nvSpPr>
        <p:spPr bwMode="auto">
          <a:xfrm rot="19975753">
            <a:off x="4175125" y="2457450"/>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5"/>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041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0419" name="Picture 2"/>
          <p:cNvPicPr>
            <a:picLocks noChangeAspect="1" noChangeArrowheads="1"/>
          </p:cNvPicPr>
          <p:nvPr/>
        </p:nvPicPr>
        <p:blipFill>
          <a:blip r:embed="rId2"/>
          <a:srcRect t="18109" b="3941"/>
          <a:stretch>
            <a:fillRect/>
          </a:stretch>
        </p:blipFill>
        <p:spPr bwMode="auto">
          <a:xfrm>
            <a:off x="755650" y="0"/>
            <a:ext cx="8388350" cy="6245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144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1443" name="Picture 2"/>
          <p:cNvPicPr>
            <a:picLocks noChangeAspect="1" noChangeArrowheads="1"/>
          </p:cNvPicPr>
          <p:nvPr/>
        </p:nvPicPr>
        <p:blipFill>
          <a:blip r:embed="rId3"/>
          <a:srcRect b="23128"/>
          <a:stretch>
            <a:fillRect/>
          </a:stretch>
        </p:blipFill>
        <p:spPr bwMode="auto">
          <a:xfrm>
            <a:off x="755650" y="0"/>
            <a:ext cx="8388350" cy="6159500"/>
          </a:xfrm>
          <a:prstGeom prst="rect">
            <a:avLst/>
          </a:prstGeom>
          <a:noFill/>
          <a:ln w="9525">
            <a:noFill/>
            <a:miter lim="800000"/>
            <a:headEnd/>
            <a:tailEnd/>
          </a:ln>
        </p:spPr>
      </p:pic>
      <p:sp>
        <p:nvSpPr>
          <p:cNvPr id="5" name="Rectangle 4"/>
          <p:cNvSpPr>
            <a:spLocks noChangeArrowheads="1"/>
          </p:cNvSpPr>
          <p:nvPr/>
        </p:nvSpPr>
        <p:spPr bwMode="auto">
          <a:xfrm>
            <a:off x="8316913" y="2168525"/>
            <a:ext cx="323850"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8" name="Rectangle 7"/>
          <p:cNvSpPr>
            <a:spLocks noChangeArrowheads="1"/>
          </p:cNvSpPr>
          <p:nvPr/>
        </p:nvSpPr>
        <p:spPr bwMode="auto">
          <a:xfrm>
            <a:off x="8567738" y="2171700"/>
            <a:ext cx="325437" cy="323850"/>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9" name="Up Arrow 8"/>
          <p:cNvSpPr/>
          <p:nvPr/>
        </p:nvSpPr>
        <p:spPr bwMode="auto">
          <a:xfrm rot="19975753">
            <a:off x="8621713" y="2389188"/>
            <a:ext cx="541337" cy="938212"/>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827088" y="274638"/>
            <a:ext cx="8229600" cy="1143000"/>
          </a:xfrm>
        </p:spPr>
        <p:txBody>
          <a:bodyPr/>
          <a:lstStyle/>
          <a:p>
            <a:pPr eaLnBrk="1" hangingPunct="1"/>
            <a:r>
              <a:rPr lang="en-GB" dirty="0" smtClean="0"/>
              <a:t>Typical specialist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Find out about the child’s difficulties – talking to those involved with the child, assessment</a:t>
            </a:r>
            <a:endParaRPr lang="en-GB" dirty="0" smtClean="0">
              <a:ea typeface="+mn-ea"/>
            </a:endParaRPr>
          </a:p>
          <a:p>
            <a:pPr eaLnBrk="1" hangingPunct="1">
              <a:buFont typeface="Arial" pitchFamily="34" charset="0"/>
              <a:buChar char="•"/>
              <a:defRPr/>
            </a:pPr>
            <a:r>
              <a:rPr lang="en-GB" dirty="0" smtClean="0">
                <a:ea typeface="+mn-ea"/>
              </a:rPr>
              <a:t>Work with the child and those involved with the child</a:t>
            </a:r>
          </a:p>
          <a:p>
            <a:pPr eaLnBrk="1" hangingPunct="1">
              <a:buFont typeface="Arial" pitchFamily="34" charset="0"/>
              <a:buChar char="•"/>
              <a:defRPr/>
            </a:pPr>
            <a:r>
              <a:rPr lang="en-GB" dirty="0" smtClean="0">
                <a:ea typeface="+mn-ea"/>
              </a:rPr>
              <a:t>Provide </a:t>
            </a:r>
            <a:r>
              <a:rPr lang="en-GB" dirty="0" smtClean="0">
                <a:ea typeface="+mn-ea"/>
              </a:rPr>
              <a:t>or recommend activities for others to continue with</a:t>
            </a:r>
          </a:p>
          <a:p>
            <a:pPr marL="449263" indent="-449263" eaLnBrk="1" hangingPunct="1">
              <a:buFont typeface="Arial" pitchFamily="34" charset="0"/>
              <a:buChar char="•"/>
              <a:defRPr/>
            </a:pPr>
            <a:r>
              <a:rPr lang="en-GB" dirty="0" smtClean="0">
                <a:ea typeface="+mn-ea"/>
              </a:rPr>
              <a:t>Try to integrate this work into what else is happening for the children</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349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3491" name="Picture 2"/>
          <p:cNvPicPr>
            <a:picLocks noChangeAspect="1" noChangeArrowheads="1"/>
          </p:cNvPicPr>
          <p:nvPr/>
        </p:nvPicPr>
        <p:blipFill>
          <a:blip r:embed="rId2"/>
          <a:srcRect l="31250" t="14751" r="17345" b="25270"/>
          <a:stretch>
            <a:fillRect/>
          </a:stretch>
        </p:blipFill>
        <p:spPr bwMode="auto">
          <a:xfrm>
            <a:off x="755650" y="7938"/>
            <a:ext cx="8388350" cy="61166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4514"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4515" name="Picture 2"/>
          <p:cNvPicPr>
            <a:picLocks noChangeAspect="1" noChangeArrowheads="1"/>
          </p:cNvPicPr>
          <p:nvPr/>
        </p:nvPicPr>
        <p:blipFill>
          <a:blip r:embed="rId3"/>
          <a:srcRect b="23341"/>
          <a:stretch>
            <a:fillRect/>
          </a:stretch>
        </p:blipFill>
        <p:spPr bwMode="auto">
          <a:xfrm>
            <a:off x="792163" y="0"/>
            <a:ext cx="8351837" cy="6115050"/>
          </a:xfrm>
          <a:prstGeom prst="rect">
            <a:avLst/>
          </a:prstGeom>
          <a:noFill/>
          <a:ln w="9525">
            <a:noFill/>
            <a:miter lim="800000"/>
            <a:headEnd/>
            <a:tailEnd/>
          </a:ln>
        </p:spPr>
      </p:pic>
      <p:sp>
        <p:nvSpPr>
          <p:cNvPr id="8" name="Up Arrow 7"/>
          <p:cNvSpPr/>
          <p:nvPr/>
        </p:nvSpPr>
        <p:spPr bwMode="auto">
          <a:xfrm rot="19975753">
            <a:off x="5908675" y="2417763"/>
            <a:ext cx="541338" cy="939800"/>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6562"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6563" name="Picture 3"/>
          <p:cNvPicPr>
            <a:picLocks noChangeAspect="1" noChangeArrowheads="1"/>
          </p:cNvPicPr>
          <p:nvPr/>
        </p:nvPicPr>
        <p:blipFill>
          <a:blip r:embed="rId3"/>
          <a:srcRect t="12358" b="18362"/>
          <a:stretch>
            <a:fillRect/>
          </a:stretch>
        </p:blipFill>
        <p:spPr bwMode="auto">
          <a:xfrm>
            <a:off x="755650" y="0"/>
            <a:ext cx="8388350" cy="6142038"/>
          </a:xfrm>
          <a:prstGeom prst="rect">
            <a:avLst/>
          </a:prstGeom>
          <a:noFill/>
          <a:ln w="9525">
            <a:noFill/>
            <a:miter lim="800000"/>
            <a:headEnd/>
            <a:tailEnd/>
          </a:ln>
        </p:spPr>
      </p:pic>
      <p:sp>
        <p:nvSpPr>
          <p:cNvPr id="6" name="Up Arrow 5"/>
          <p:cNvSpPr/>
          <p:nvPr/>
        </p:nvSpPr>
        <p:spPr bwMode="auto">
          <a:xfrm rot="19975753">
            <a:off x="5453063" y="1628775"/>
            <a:ext cx="541337"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68610"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68611" name="Picture 2"/>
          <p:cNvPicPr>
            <a:picLocks noChangeAspect="1" noChangeArrowheads="1"/>
          </p:cNvPicPr>
          <p:nvPr/>
        </p:nvPicPr>
        <p:blipFill>
          <a:blip r:embed="rId3"/>
          <a:srcRect t="7697" b="21588"/>
          <a:stretch>
            <a:fillRect/>
          </a:stretch>
        </p:blipFill>
        <p:spPr bwMode="auto">
          <a:xfrm>
            <a:off x="787400" y="0"/>
            <a:ext cx="8356600" cy="6245225"/>
          </a:xfrm>
          <a:prstGeom prst="rect">
            <a:avLst/>
          </a:prstGeom>
          <a:noFill/>
          <a:ln w="9525">
            <a:noFill/>
            <a:miter lim="800000"/>
            <a:headEnd/>
            <a:tailEnd/>
          </a:ln>
        </p:spPr>
      </p:pic>
      <p:sp>
        <p:nvSpPr>
          <p:cNvPr id="5" name="Up Arrow 4"/>
          <p:cNvSpPr/>
          <p:nvPr/>
        </p:nvSpPr>
        <p:spPr bwMode="auto">
          <a:xfrm rot="19975753">
            <a:off x="6951663" y="1736725"/>
            <a:ext cx="542925"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solidFill>
                <a:srgbClr val="000000"/>
              </a:solidFil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827088" y="274638"/>
            <a:ext cx="8229600" cy="1143000"/>
          </a:xfrm>
        </p:spPr>
        <p:txBody>
          <a:bodyPr/>
          <a:lstStyle/>
          <a:p>
            <a:pPr eaLnBrk="1" hangingPunct="1"/>
            <a:endParaRPr lang="en-US" dirty="0" smtClean="0"/>
          </a:p>
        </p:txBody>
      </p:sp>
      <p:sp>
        <p:nvSpPr>
          <p:cNvPr id="70658" name="Content Placeholder 2"/>
          <p:cNvSpPr>
            <a:spLocks noGrp="1"/>
          </p:cNvSpPr>
          <p:nvPr>
            <p:ph idx="1"/>
          </p:nvPr>
        </p:nvSpPr>
        <p:spPr>
          <a:xfrm>
            <a:off x="827088" y="1600200"/>
            <a:ext cx="8229600" cy="4525963"/>
          </a:xfrm>
        </p:spPr>
        <p:txBody>
          <a:bodyPr/>
          <a:lstStyle/>
          <a:p>
            <a:pPr eaLnBrk="1" hangingPunct="1"/>
            <a:endParaRPr lang="en-US" smtClean="0"/>
          </a:p>
        </p:txBody>
      </p:sp>
      <p:pic>
        <p:nvPicPr>
          <p:cNvPr id="70659" name="Picture 2"/>
          <p:cNvPicPr>
            <a:picLocks noChangeAspect="1" noChangeArrowheads="1"/>
          </p:cNvPicPr>
          <p:nvPr/>
        </p:nvPicPr>
        <p:blipFill>
          <a:blip r:embed="rId2"/>
          <a:srcRect t="22182" b="8459"/>
          <a:stretch>
            <a:fillRect/>
          </a:stretch>
        </p:blipFill>
        <p:spPr bwMode="auto">
          <a:xfrm>
            <a:off x="792163" y="1588"/>
            <a:ext cx="8351837" cy="6122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Grp="1" noChangeArrowheads="1"/>
          </p:cNvSpPr>
          <p:nvPr>
            <p:ph type="ctrTitle"/>
          </p:nvPr>
        </p:nvSpPr>
        <p:spPr/>
        <p:txBody>
          <a:bodyPr/>
          <a:lstStyle/>
          <a:p>
            <a:pPr algn="ctr" eaLnBrk="1" hangingPunct="1"/>
            <a:r>
              <a:rPr lang="en-GB" dirty="0" smtClean="0"/>
              <a:t>Commtap Core Philosophy…</a:t>
            </a:r>
          </a:p>
        </p:txBody>
      </p:sp>
      <p:sp>
        <p:nvSpPr>
          <p:cNvPr id="71682"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827088" y="274638"/>
            <a:ext cx="8229600" cy="1143000"/>
          </a:xfrm>
        </p:spPr>
        <p:txBody>
          <a:bodyPr/>
          <a:lstStyle/>
          <a:p>
            <a:pPr eaLnBrk="1" hangingPunct="1"/>
            <a:r>
              <a:rPr lang="en-GB" dirty="0" smtClean="0"/>
              <a:t>Before the internet</a:t>
            </a:r>
          </a:p>
        </p:txBody>
      </p:sp>
      <p:sp>
        <p:nvSpPr>
          <p:cNvPr id="73730" name="Rectangle 3"/>
          <p:cNvSpPr>
            <a:spLocks noGrp="1" noChangeArrowheads="1"/>
          </p:cNvSpPr>
          <p:nvPr>
            <p:ph type="body" idx="1"/>
          </p:nvPr>
        </p:nvSpPr>
        <p:spPr>
          <a:xfrm>
            <a:off x="827088" y="1600200"/>
            <a:ext cx="8229600" cy="4525963"/>
          </a:xfrm>
        </p:spPr>
        <p:txBody>
          <a:bodyPr/>
          <a:lstStyle/>
          <a:p>
            <a:pPr eaLnBrk="1" hangingPunct="1"/>
            <a:r>
              <a:rPr lang="en-GB" dirty="0" smtClean="0"/>
              <a:t>One or two people write a book</a:t>
            </a:r>
          </a:p>
          <a:p>
            <a:pPr eaLnBrk="1" hangingPunct="1"/>
            <a:r>
              <a:rPr lang="en-GB" dirty="0" smtClean="0"/>
              <a:t>Everyone else reads it</a:t>
            </a:r>
          </a:p>
          <a:p>
            <a:pPr eaLnBrk="1" hangingPunct="1"/>
            <a:r>
              <a:rPr lang="en-GB" dirty="0" smtClean="0"/>
              <a:t>If you are lucky – the author accepts feedback about the book and a few years later updates it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827088" y="274638"/>
            <a:ext cx="8229600" cy="1143000"/>
          </a:xfrm>
        </p:spPr>
        <p:txBody>
          <a:bodyPr/>
          <a:lstStyle/>
          <a:p>
            <a:pPr eaLnBrk="1" hangingPunct="1"/>
            <a:r>
              <a:rPr lang="en-GB" dirty="0" smtClean="0"/>
              <a:t>With the internet</a:t>
            </a:r>
          </a:p>
        </p:txBody>
      </p:sp>
      <p:sp>
        <p:nvSpPr>
          <p:cNvPr id="75778" name="Rectangle 3"/>
          <p:cNvSpPr>
            <a:spLocks noGrp="1" noChangeArrowheads="1"/>
          </p:cNvSpPr>
          <p:nvPr>
            <p:ph type="body" idx="1"/>
          </p:nvPr>
        </p:nvSpPr>
        <p:spPr>
          <a:xfrm>
            <a:off x="827088" y="1600200"/>
            <a:ext cx="8229600" cy="4525963"/>
          </a:xfrm>
        </p:spPr>
        <p:txBody>
          <a:bodyPr/>
          <a:lstStyle/>
          <a:p>
            <a:pPr eaLnBrk="1" hangingPunct="1">
              <a:lnSpc>
                <a:spcPct val="90000"/>
              </a:lnSpc>
            </a:pPr>
            <a:r>
              <a:rPr lang="en-GB" dirty="0" smtClean="0"/>
              <a:t>Lots of people write the material</a:t>
            </a:r>
          </a:p>
          <a:p>
            <a:pPr eaLnBrk="1" hangingPunct="1">
              <a:lnSpc>
                <a:spcPct val="90000"/>
              </a:lnSpc>
            </a:pPr>
            <a:r>
              <a:rPr lang="en-GB" dirty="0" smtClean="0"/>
              <a:t>Lots more people read it</a:t>
            </a:r>
          </a:p>
          <a:p>
            <a:pPr eaLnBrk="1" hangingPunct="1">
              <a:lnSpc>
                <a:spcPct val="90000"/>
              </a:lnSpc>
            </a:pPr>
            <a:r>
              <a:rPr lang="en-GB" dirty="0" smtClean="0"/>
              <a:t>Direct feedback – comments and rewriting</a:t>
            </a:r>
          </a:p>
          <a:p>
            <a:pPr eaLnBrk="1" hangingPunct="1">
              <a:lnSpc>
                <a:spcPct val="90000"/>
              </a:lnSpc>
            </a:pPr>
            <a:r>
              <a:rPr lang="en-GB" dirty="0" smtClean="0"/>
              <a:t>The material is updated (over a matter of days with edits and checks)</a:t>
            </a:r>
          </a:p>
          <a:p>
            <a:pPr eaLnBrk="1" hangingPunct="1">
              <a:lnSpc>
                <a:spcPct val="90000"/>
              </a:lnSpc>
            </a:pPr>
            <a:r>
              <a:rPr lang="en-GB" dirty="0" smtClean="0"/>
              <a:t>Quality and quantity expands </a:t>
            </a:r>
          </a:p>
          <a:p>
            <a:pPr eaLnBrk="1" hangingPunct="1">
              <a:lnSpc>
                <a:spcPct val="90000"/>
              </a:lnSpc>
              <a:buFontTx/>
              <a:buNone/>
            </a:pPr>
            <a:r>
              <a:rPr lang="en-GB" dirty="0" smtClean="0"/>
              <a:t>	rapidly</a:t>
            </a:r>
          </a:p>
          <a:p>
            <a:pPr eaLnBrk="1" hangingPunct="1">
              <a:lnSpc>
                <a:spcPct val="90000"/>
              </a:lnSpc>
            </a:pPr>
            <a:endParaRPr lang="en-GB"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a:xfrm>
            <a:off x="827088" y="274638"/>
            <a:ext cx="8229600" cy="1143000"/>
          </a:xfrm>
        </p:spPr>
        <p:txBody>
          <a:bodyPr/>
          <a:lstStyle/>
          <a:p>
            <a:pPr eaLnBrk="1" hangingPunct="1"/>
            <a:r>
              <a:rPr lang="en-GB" dirty="0" smtClean="0"/>
              <a:t>The Commtap site</a:t>
            </a:r>
          </a:p>
        </p:txBody>
      </p:sp>
      <p:sp>
        <p:nvSpPr>
          <p:cNvPr id="77826" name="Rectangle 3"/>
          <p:cNvSpPr>
            <a:spLocks noGrp="1" noChangeArrowheads="1"/>
          </p:cNvSpPr>
          <p:nvPr>
            <p:ph type="body" idx="1"/>
          </p:nvPr>
        </p:nvSpPr>
        <p:spPr>
          <a:xfrm>
            <a:off x="827088" y="1600200"/>
            <a:ext cx="8229600" cy="4525963"/>
          </a:xfrm>
        </p:spPr>
        <p:txBody>
          <a:bodyPr/>
          <a:lstStyle/>
          <a:p>
            <a:pPr eaLnBrk="1" hangingPunct="1"/>
            <a:r>
              <a:rPr lang="en-GB" dirty="0" smtClean="0"/>
              <a:t>Dynamic and constantly evolving</a:t>
            </a:r>
          </a:p>
          <a:p>
            <a:pPr eaLnBrk="1" hangingPunct="1"/>
            <a:r>
              <a:rPr lang="en-GB" dirty="0" smtClean="0"/>
              <a:t>Doesn’t go out of date the minute it is published (unlike books, CD-ROMs, video, etc.)</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2"/>
          <p:cNvSpPr>
            <a:spLocks noGrp="1" noChangeArrowheads="1"/>
          </p:cNvSpPr>
          <p:nvPr>
            <p:ph type="title"/>
          </p:nvPr>
        </p:nvSpPr>
        <p:spPr>
          <a:xfrm>
            <a:off x="827088" y="274638"/>
            <a:ext cx="8229600" cy="1143000"/>
          </a:xfrm>
        </p:spPr>
        <p:txBody>
          <a:bodyPr/>
          <a:lstStyle/>
          <a:p>
            <a:pPr eaLnBrk="1" hangingPunct="1"/>
            <a:r>
              <a:rPr lang="en-GB" dirty="0" smtClean="0"/>
              <a:t>How Commtap constantly develops</a:t>
            </a:r>
          </a:p>
        </p:txBody>
      </p:sp>
      <p:sp>
        <p:nvSpPr>
          <p:cNvPr id="79874" name="Rectangle 9"/>
          <p:cNvSpPr>
            <a:spLocks noChangeArrowheads="1"/>
          </p:cNvSpPr>
          <p:nvPr/>
        </p:nvSpPr>
        <p:spPr bwMode="auto">
          <a:xfrm>
            <a:off x="755650" y="5121275"/>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Create a new</a:t>
            </a:r>
          </a:p>
          <a:p>
            <a:pPr marL="442913" indent="-442913" algn="ctr">
              <a:spcBef>
                <a:spcPct val="20000"/>
              </a:spcBef>
            </a:pPr>
            <a:r>
              <a:rPr lang="en-GB"/>
              <a:t>activities sheet</a:t>
            </a:r>
          </a:p>
        </p:txBody>
      </p:sp>
      <p:sp>
        <p:nvSpPr>
          <p:cNvPr id="79875" name="Rectangle 10"/>
          <p:cNvSpPr>
            <a:spLocks noChangeArrowheads="1"/>
          </p:cNvSpPr>
          <p:nvPr/>
        </p:nvSpPr>
        <p:spPr bwMode="auto">
          <a:xfrm>
            <a:off x="4067175" y="1376363"/>
            <a:ext cx="2987675" cy="973137"/>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Moderators check/</a:t>
            </a:r>
          </a:p>
          <a:p>
            <a:pPr marL="442913" indent="-442913" algn="ctr">
              <a:spcBef>
                <a:spcPct val="20000"/>
              </a:spcBef>
            </a:pPr>
            <a:r>
              <a:rPr lang="en-GB"/>
              <a:t>edit the sheet</a:t>
            </a:r>
          </a:p>
        </p:txBody>
      </p:sp>
      <p:sp>
        <p:nvSpPr>
          <p:cNvPr id="79876" name="Arc 13"/>
          <p:cNvSpPr>
            <a:spLocks/>
          </p:cNvSpPr>
          <p:nvPr/>
        </p:nvSpPr>
        <p:spPr bwMode="auto">
          <a:xfrm flipV="1">
            <a:off x="3743325" y="3429000"/>
            <a:ext cx="5111750" cy="2178050"/>
          </a:xfrm>
          <a:custGeom>
            <a:avLst/>
            <a:gdLst>
              <a:gd name="T0" fmla="*/ 0 w 21600"/>
              <a:gd name="T1" fmla="*/ 0 h 21600"/>
              <a:gd name="T2" fmla="*/ 5112593 w 21600"/>
              <a:gd name="T3" fmla="*/ 2177964 h 21600"/>
              <a:gd name="T4" fmla="*/ 0 w 21600"/>
              <a:gd name="T5" fmla="*/ 2177964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76200">
            <a:solidFill>
              <a:schemeClr val="tx1"/>
            </a:solidFill>
            <a:round/>
            <a:headEnd/>
            <a:tailEnd/>
          </a:ln>
        </p:spPr>
        <p:txBody>
          <a:bodyPr wrap="none" anchor="ctr"/>
          <a:lstStyle/>
          <a:p>
            <a:endParaRPr lang="en-US"/>
          </a:p>
        </p:txBody>
      </p:sp>
      <p:cxnSp>
        <p:nvCxnSpPr>
          <p:cNvPr id="79877" name="AutoShape 16"/>
          <p:cNvCxnSpPr>
            <a:cxnSpLocks noChangeShapeType="1"/>
            <a:stCxn id="79876" idx="1"/>
            <a:endCxn id="79875" idx="3"/>
          </p:cNvCxnSpPr>
          <p:nvPr/>
        </p:nvCxnSpPr>
        <p:spPr bwMode="auto">
          <a:xfrm flipH="1" flipV="1">
            <a:off x="7054850" y="1862138"/>
            <a:ext cx="1800225" cy="1566862"/>
          </a:xfrm>
          <a:prstGeom prst="curvedConnector3">
            <a:avLst>
              <a:gd name="adj1" fmla="val -1676"/>
            </a:avLst>
          </a:prstGeom>
          <a:noFill/>
          <a:ln w="76200">
            <a:solidFill>
              <a:schemeClr val="tx1"/>
            </a:solidFill>
            <a:round/>
            <a:headEnd/>
            <a:tailEnd type="triangle" w="med" len="med"/>
          </a:ln>
        </p:spPr>
      </p:cxnSp>
      <p:cxnSp>
        <p:nvCxnSpPr>
          <p:cNvPr id="79878" name="AutoShape 17"/>
          <p:cNvCxnSpPr>
            <a:cxnSpLocks noChangeShapeType="1"/>
            <a:stCxn id="79875" idx="1"/>
          </p:cNvCxnSpPr>
          <p:nvPr/>
        </p:nvCxnSpPr>
        <p:spPr bwMode="auto">
          <a:xfrm rot="10800000" flipV="1">
            <a:off x="2070100" y="1863725"/>
            <a:ext cx="1984375" cy="736600"/>
          </a:xfrm>
          <a:prstGeom prst="curvedConnector2">
            <a:avLst/>
          </a:prstGeom>
          <a:noFill/>
          <a:ln w="76200">
            <a:solidFill>
              <a:schemeClr val="tx1"/>
            </a:solidFill>
            <a:round/>
            <a:headEnd/>
            <a:tailEnd type="triangle" w="med" len="med"/>
          </a:ln>
        </p:spPr>
      </p:cxnSp>
      <p:cxnSp>
        <p:nvCxnSpPr>
          <p:cNvPr id="79879" name="AutoShape 18"/>
          <p:cNvCxnSpPr>
            <a:cxnSpLocks noChangeShapeType="1"/>
            <a:endCxn id="79880" idx="1"/>
          </p:cNvCxnSpPr>
          <p:nvPr/>
        </p:nvCxnSpPr>
        <p:spPr bwMode="auto">
          <a:xfrm rot="16200000" flipH="1">
            <a:off x="2758281" y="3015457"/>
            <a:ext cx="606425" cy="1982788"/>
          </a:xfrm>
          <a:prstGeom prst="curvedConnector2">
            <a:avLst/>
          </a:prstGeom>
          <a:noFill/>
          <a:ln w="76200">
            <a:solidFill>
              <a:schemeClr val="tx1"/>
            </a:solidFill>
            <a:round/>
            <a:headEnd/>
            <a:tailEnd type="triangle" w="med" len="med"/>
          </a:ln>
        </p:spPr>
      </p:cxnSp>
      <p:sp>
        <p:nvSpPr>
          <p:cNvPr id="79880" name="Rectangle 8"/>
          <p:cNvSpPr>
            <a:spLocks noChangeArrowheads="1"/>
          </p:cNvSpPr>
          <p:nvPr/>
        </p:nvSpPr>
        <p:spPr bwMode="auto">
          <a:xfrm>
            <a:off x="4065588" y="3824288"/>
            <a:ext cx="2987675" cy="971550"/>
          </a:xfrm>
          <a:prstGeom prst="rect">
            <a:avLst/>
          </a:prstGeom>
          <a:solidFill>
            <a:srgbClr val="FFFFA5"/>
          </a:solidFill>
          <a:ln w="25400" algn="ctr">
            <a:solidFill>
              <a:schemeClr val="tx1"/>
            </a:solidFill>
            <a:miter lim="800000"/>
            <a:headEnd/>
            <a:tailEnd/>
          </a:ln>
        </p:spPr>
        <p:txBody>
          <a:bodyPr wrap="none" anchor="ctr"/>
          <a:lstStyle/>
          <a:p>
            <a:pPr marL="442913" indent="-442913" algn="ctr">
              <a:spcBef>
                <a:spcPct val="20000"/>
              </a:spcBef>
            </a:pPr>
            <a:r>
              <a:rPr lang="en-GB"/>
              <a:t>Edit an activities</a:t>
            </a:r>
          </a:p>
          <a:p>
            <a:pPr marL="442913" indent="-442913" algn="ctr">
              <a:spcBef>
                <a:spcPct val="20000"/>
              </a:spcBef>
            </a:pPr>
            <a:r>
              <a:rPr lang="en-GB"/>
              <a:t>sheet</a:t>
            </a:r>
          </a:p>
        </p:txBody>
      </p:sp>
      <p:cxnSp>
        <p:nvCxnSpPr>
          <p:cNvPr id="79881" name="AutoShape 21"/>
          <p:cNvCxnSpPr>
            <a:cxnSpLocks noChangeShapeType="1"/>
            <a:stCxn id="79880" idx="3"/>
            <a:endCxn id="79875" idx="3"/>
          </p:cNvCxnSpPr>
          <p:nvPr/>
        </p:nvCxnSpPr>
        <p:spPr bwMode="auto">
          <a:xfrm flipV="1">
            <a:off x="7065963" y="1863725"/>
            <a:ext cx="1587" cy="2446338"/>
          </a:xfrm>
          <a:prstGeom prst="curvedConnector3">
            <a:avLst>
              <a:gd name="adj1" fmla="val 80400032"/>
            </a:avLst>
          </a:prstGeom>
          <a:noFill/>
          <a:ln w="76200">
            <a:solidFill>
              <a:schemeClr val="tx1"/>
            </a:solidFill>
            <a:round/>
            <a:headEnd/>
            <a:tailEnd type="triangle" w="med" len="med"/>
          </a:ln>
        </p:spPr>
      </p:cxnSp>
      <p:sp>
        <p:nvSpPr>
          <p:cNvPr id="79882" name="Line 25"/>
          <p:cNvSpPr>
            <a:spLocks noChangeShapeType="1"/>
          </p:cNvSpPr>
          <p:nvPr/>
        </p:nvSpPr>
        <p:spPr bwMode="auto">
          <a:xfrm>
            <a:off x="8855075" y="3429000"/>
            <a:ext cx="0" cy="0"/>
          </a:xfrm>
          <a:prstGeom prst="line">
            <a:avLst/>
          </a:prstGeom>
          <a:noFill/>
          <a:ln w="76200">
            <a:solidFill>
              <a:schemeClr val="tx1"/>
            </a:solidFill>
            <a:round/>
            <a:headEnd/>
            <a:tailEnd/>
          </a:ln>
        </p:spPr>
        <p:txBody>
          <a:bodyPr wrap="none" anchor="ctr"/>
          <a:lstStyle/>
          <a:p>
            <a:endParaRPr lang="en-US"/>
          </a:p>
        </p:txBody>
      </p:sp>
      <p:sp>
        <p:nvSpPr>
          <p:cNvPr id="79883" name="Line 26"/>
          <p:cNvSpPr>
            <a:spLocks noChangeShapeType="1"/>
          </p:cNvSpPr>
          <p:nvPr/>
        </p:nvSpPr>
        <p:spPr bwMode="auto">
          <a:xfrm flipV="1">
            <a:off x="8855075" y="3357563"/>
            <a:ext cx="0" cy="71437"/>
          </a:xfrm>
          <a:prstGeom prst="line">
            <a:avLst/>
          </a:prstGeom>
          <a:noFill/>
          <a:ln w="76200">
            <a:solidFill>
              <a:schemeClr val="tx1"/>
            </a:solidFill>
            <a:round/>
            <a:headEnd/>
            <a:tailEnd/>
          </a:ln>
        </p:spPr>
        <p:txBody>
          <a:bodyPr wrap="none" anchor="ctr"/>
          <a:lstStyle/>
          <a:p>
            <a:endParaRPr lang="en-US"/>
          </a:p>
        </p:txBody>
      </p:sp>
      <p:pic>
        <p:nvPicPr>
          <p:cNvPr id="79884" name="Picture 17"/>
          <p:cNvPicPr>
            <a:picLocks noChangeAspect="1"/>
          </p:cNvPicPr>
          <p:nvPr/>
        </p:nvPicPr>
        <p:blipFill>
          <a:blip r:embed="rId3"/>
          <a:srcRect/>
          <a:stretch>
            <a:fillRect/>
          </a:stretch>
        </p:blipFill>
        <p:spPr bwMode="auto">
          <a:xfrm>
            <a:off x="811213" y="2614613"/>
            <a:ext cx="2519362" cy="9001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827088" y="274638"/>
            <a:ext cx="8229600" cy="1143000"/>
          </a:xfrm>
        </p:spPr>
        <p:txBody>
          <a:bodyPr/>
          <a:lstStyle/>
          <a:p>
            <a:pPr eaLnBrk="1" hangingPunct="1"/>
            <a:r>
              <a:rPr lang="en-GB" dirty="0" smtClean="0"/>
              <a:t>Typical targeted input for communication</a:t>
            </a:r>
          </a:p>
        </p:txBody>
      </p:sp>
      <p:sp>
        <p:nvSpPr>
          <p:cNvPr id="3" name="Content Placeholder 2"/>
          <p:cNvSpPr>
            <a:spLocks noGrp="1"/>
          </p:cNvSpPr>
          <p:nvPr>
            <p:ph idx="1"/>
          </p:nvPr>
        </p:nvSpPr>
        <p:spPr>
          <a:xfrm>
            <a:off x="827088" y="1600200"/>
            <a:ext cx="8229600" cy="4525963"/>
          </a:xfrm>
        </p:spPr>
        <p:txBody>
          <a:bodyPr/>
          <a:lstStyle/>
          <a:p>
            <a:pPr eaLnBrk="1" hangingPunct="1">
              <a:buFont typeface="Arial" pitchFamily="34" charset="0"/>
              <a:buChar char="•"/>
              <a:defRPr/>
            </a:pPr>
            <a:r>
              <a:rPr lang="en-GB" dirty="0" smtClean="0">
                <a:ea typeface="+mn-ea"/>
              </a:rPr>
              <a:t>Identified group of children </a:t>
            </a:r>
          </a:p>
          <a:p>
            <a:pPr eaLnBrk="1" hangingPunct="1">
              <a:buFont typeface="Arial" pitchFamily="34" charset="0"/>
              <a:buChar char="•"/>
              <a:defRPr/>
            </a:pPr>
            <a:r>
              <a:rPr lang="en-GB" dirty="0" smtClean="0">
                <a:ea typeface="+mn-ea"/>
              </a:rPr>
              <a:t>Work with the group and others to develop the children’s communication</a:t>
            </a:r>
            <a:endParaRPr lang="en-GB" dirty="0" smtClean="0">
              <a:ea typeface="+mn-ea"/>
            </a:endParaRPr>
          </a:p>
          <a:p>
            <a:pPr marL="449263" indent="-449263" eaLnBrk="1" hangingPunct="1">
              <a:buFont typeface="Arial" pitchFamily="34" charset="0"/>
              <a:buChar char="•"/>
              <a:defRPr/>
            </a:pPr>
            <a:r>
              <a:rPr lang="en-GB" dirty="0" smtClean="0">
                <a:ea typeface="+mn-ea"/>
              </a:rPr>
              <a:t>Provide </a:t>
            </a:r>
            <a:r>
              <a:rPr lang="en-GB" dirty="0" smtClean="0">
                <a:ea typeface="+mn-ea"/>
              </a:rPr>
              <a:t>or recommend activities for others to continue with</a:t>
            </a:r>
          </a:p>
          <a:p>
            <a:pPr eaLnBrk="1" hangingPunct="1">
              <a:buFont typeface="Arial" pitchFamily="34" charset="0"/>
              <a:buChar char="•"/>
              <a:defRPr/>
            </a:pPr>
            <a:endParaRPr lang="en-GB" dirty="0" smtClean="0">
              <a:ea typeface="+mn-ea"/>
            </a:endParaRPr>
          </a:p>
          <a:p>
            <a:pPr eaLnBrk="1" hangingPunct="1">
              <a:buFont typeface="Arial" pitchFamily="34" charset="0"/>
              <a:buChar char="•"/>
              <a:defRPr/>
            </a:pP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2"/>
          <p:cNvSpPr>
            <a:spLocks noGrp="1" noChangeArrowheads="1"/>
          </p:cNvSpPr>
          <p:nvPr>
            <p:ph type="title"/>
          </p:nvPr>
        </p:nvSpPr>
        <p:spPr>
          <a:xfrm>
            <a:off x="827088" y="274638"/>
            <a:ext cx="8229600" cy="1143000"/>
          </a:xfrm>
        </p:spPr>
        <p:txBody>
          <a:bodyPr/>
          <a:lstStyle/>
          <a:p>
            <a:pPr eaLnBrk="1" hangingPunct="1"/>
            <a:r>
              <a:rPr lang="en-GB" dirty="0" smtClean="0"/>
              <a:t>How Commtap develops</a:t>
            </a:r>
          </a:p>
        </p:txBody>
      </p:sp>
      <p:sp>
        <p:nvSpPr>
          <p:cNvPr id="81922" name="Rectangle 3"/>
          <p:cNvSpPr>
            <a:spLocks noGrp="1" noChangeArrowheads="1"/>
          </p:cNvSpPr>
          <p:nvPr>
            <p:ph type="body" idx="1"/>
          </p:nvPr>
        </p:nvSpPr>
        <p:spPr>
          <a:xfrm>
            <a:off x="827088" y="1600200"/>
            <a:ext cx="8229600" cy="4525963"/>
          </a:xfrm>
        </p:spPr>
        <p:txBody>
          <a:bodyPr/>
          <a:lstStyle/>
          <a:p>
            <a:pPr eaLnBrk="1" hangingPunct="1"/>
            <a:r>
              <a:rPr lang="en-GB" dirty="0" smtClean="0"/>
              <a:t>There are now over 500 activities sheets and other resources on this site contributed using this method</a:t>
            </a:r>
          </a:p>
          <a:p>
            <a:pPr eaLnBrk="1" hangingPunct="1"/>
            <a:r>
              <a:rPr lang="en-GB" dirty="0" smtClean="0"/>
              <a:t>These incorporate over 1500 activities</a:t>
            </a:r>
          </a:p>
          <a:p>
            <a:pPr eaLnBrk="1" hangingPunct="1"/>
            <a:r>
              <a:rPr lang="en-GB" dirty="0" smtClean="0"/>
              <a:t>Around 6,000 visitors and 30,000 page views per month</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Grp="1" noChangeArrowheads="1"/>
          </p:cNvSpPr>
          <p:nvPr>
            <p:ph type="ctrTitle"/>
          </p:nvPr>
        </p:nvSpPr>
        <p:spPr/>
        <p:txBody>
          <a:bodyPr/>
          <a:lstStyle/>
          <a:p>
            <a:pPr algn="ctr" eaLnBrk="1" hangingPunct="1"/>
            <a:r>
              <a:rPr lang="en-GB" dirty="0" smtClean="0"/>
              <a:t>Contributing to the site</a:t>
            </a:r>
          </a:p>
        </p:txBody>
      </p:sp>
      <p:sp>
        <p:nvSpPr>
          <p:cNvPr id="83970" name="Rectangle 5"/>
          <p:cNvSpPr>
            <a:spLocks noGrp="1" noChangeArrowheads="1"/>
          </p:cNvSpPr>
          <p:nvPr>
            <p:ph type="subTitle" idx="1"/>
          </p:nvPr>
        </p:nvSpPr>
        <p:spPr/>
        <p:txBody>
          <a:bodyPr/>
          <a:lstStyle/>
          <a:p>
            <a:pPr eaLnBrk="1" hangingPunct="1"/>
            <a:endParaRPr lang="en-US"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2"/>
          <p:cNvSpPr>
            <a:spLocks noGrp="1" noChangeArrowheads="1"/>
          </p:cNvSpPr>
          <p:nvPr>
            <p:ph type="title"/>
          </p:nvPr>
        </p:nvSpPr>
        <p:spPr>
          <a:xfrm>
            <a:off x="827088" y="274638"/>
            <a:ext cx="8229600" cy="1143000"/>
          </a:xfrm>
        </p:spPr>
        <p:txBody>
          <a:bodyPr/>
          <a:lstStyle/>
          <a:p>
            <a:pPr eaLnBrk="1" hangingPunct="1"/>
            <a:r>
              <a:rPr lang="en-GB" dirty="0" smtClean="0"/>
              <a:t>Improving activities sheets</a:t>
            </a:r>
          </a:p>
        </p:txBody>
      </p:sp>
      <p:sp>
        <p:nvSpPr>
          <p:cNvPr id="86018" name="Rectangle 3"/>
          <p:cNvSpPr>
            <a:spLocks noGrp="1" noChangeArrowheads="1"/>
          </p:cNvSpPr>
          <p:nvPr>
            <p:ph type="body" idx="1"/>
          </p:nvPr>
        </p:nvSpPr>
        <p:spPr>
          <a:xfrm>
            <a:off x="827088" y="1600200"/>
            <a:ext cx="8229600" cy="4525963"/>
          </a:xfrm>
        </p:spPr>
        <p:txBody>
          <a:bodyPr/>
          <a:lstStyle/>
          <a:p>
            <a:pPr eaLnBrk="1" hangingPunct="1"/>
            <a:r>
              <a:rPr lang="en-GB" dirty="0" smtClean="0"/>
              <a:t>Changing activities sheets is easy</a:t>
            </a:r>
          </a:p>
          <a:p>
            <a:pPr eaLnBrk="1" hangingPunct="1"/>
            <a:r>
              <a:rPr lang="en-GB" dirty="0" smtClean="0"/>
              <a:t>It’s anonymous, or you can choose to be acknowledged on the site as a contributor</a:t>
            </a:r>
          </a:p>
          <a:p>
            <a:pPr eaLnBrk="1" hangingPunct="1"/>
            <a:r>
              <a:rPr lang="en-GB" dirty="0" smtClean="0"/>
              <a:t>There is a system of “moderation”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2"/>
          <p:cNvSpPr>
            <a:spLocks noGrp="1" noChangeArrowheads="1"/>
          </p:cNvSpPr>
          <p:nvPr>
            <p:ph type="title"/>
          </p:nvPr>
        </p:nvSpPr>
        <p:spPr>
          <a:xfrm>
            <a:off x="827088" y="274638"/>
            <a:ext cx="8229600" cy="1143000"/>
          </a:xfrm>
        </p:spPr>
        <p:txBody>
          <a:bodyPr/>
          <a:lstStyle/>
          <a:p>
            <a:pPr eaLnBrk="1" hangingPunct="1"/>
            <a:r>
              <a:rPr lang="en-GB" dirty="0" smtClean="0"/>
              <a:t>Edit an activities sheet</a:t>
            </a:r>
          </a:p>
        </p:txBody>
      </p:sp>
      <p:sp>
        <p:nvSpPr>
          <p:cNvPr id="88066" name="Rectangle 3"/>
          <p:cNvSpPr>
            <a:spLocks noGrp="1" noChangeArrowheads="1"/>
          </p:cNvSpPr>
          <p:nvPr>
            <p:ph type="body" idx="1"/>
          </p:nvPr>
        </p:nvSpPr>
        <p:spPr>
          <a:xfrm>
            <a:off x="827088" y="1600200"/>
            <a:ext cx="8229600" cy="4525963"/>
          </a:xfrm>
        </p:spPr>
        <p:txBody>
          <a:bodyPr/>
          <a:lstStyle/>
          <a:p>
            <a:pPr eaLnBrk="1" hangingPunct="1"/>
            <a:r>
              <a:rPr lang="en-GB" dirty="0" smtClean="0"/>
              <a:t>Go to the activities sheet you want to edit;</a:t>
            </a:r>
          </a:p>
          <a:p>
            <a:pPr eaLnBrk="1" hangingPunct="1"/>
            <a:r>
              <a:rPr lang="en-GB" dirty="0" smtClean="0"/>
              <a:t>Click on “edit”;</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21920" b="4797"/>
          <a:stretch/>
        </p:blipFill>
        <p:spPr bwMode="auto">
          <a:xfrm>
            <a:off x="786986" y="1"/>
            <a:ext cx="8352000" cy="622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a:spLocks noChangeArrowheads="1"/>
          </p:cNvSpPr>
          <p:nvPr/>
        </p:nvSpPr>
        <p:spPr bwMode="auto">
          <a:xfrm>
            <a:off x="4752020" y="4653136"/>
            <a:ext cx="2052228" cy="792088"/>
          </a:xfrm>
          <a:prstGeom prst="ellipse">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5" name="TextBox 4"/>
          <p:cNvSpPr txBox="1"/>
          <p:nvPr/>
        </p:nvSpPr>
        <p:spPr>
          <a:xfrm>
            <a:off x="6408204" y="4005064"/>
            <a:ext cx="2160240" cy="830997"/>
          </a:xfrm>
          <a:prstGeom prst="rect">
            <a:avLst/>
          </a:prstGeom>
          <a:noFill/>
        </p:spPr>
        <p:txBody>
          <a:bodyPr wrap="square" rtlCol="0">
            <a:spAutoFit/>
          </a:bodyPr>
          <a:lstStyle/>
          <a:p>
            <a:r>
              <a:rPr lang="en-GB" sz="4800" dirty="0" smtClean="0">
                <a:latin typeface="Comic Sans MS" pitchFamily="66" charset="0"/>
              </a:rPr>
              <a:t>Oops!!</a:t>
            </a:r>
            <a:endParaRPr lang="en-GB" sz="4800" dirty="0">
              <a:latin typeface="Comic Sans MS" pitchFamily="66" charset="0"/>
            </a:endParaRPr>
          </a:p>
        </p:txBody>
      </p:sp>
    </p:spTree>
    <p:extLst>
      <p:ext uri="{BB962C8B-B14F-4D97-AF65-F5344CB8AC3E}">
        <p14:creationId xmlns:p14="http://schemas.microsoft.com/office/powerpoint/2010/main" val="153582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7107" t="72306" r="26686" b="8632"/>
          <a:stretch/>
        </p:blipFill>
        <p:spPr bwMode="auto">
          <a:xfrm>
            <a:off x="777843" y="0"/>
            <a:ext cx="8316922" cy="6152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a:spLocks noChangeArrowheads="1"/>
          </p:cNvSpPr>
          <p:nvPr/>
        </p:nvSpPr>
        <p:spPr bwMode="auto">
          <a:xfrm>
            <a:off x="777842" y="1744074"/>
            <a:ext cx="8222649" cy="2664295"/>
          </a:xfrm>
          <a:prstGeom prst="ellipse">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extLst>
      <p:ext uri="{BB962C8B-B14F-4D97-AF65-F5344CB8AC3E}">
        <p14:creationId xmlns:p14="http://schemas.microsoft.com/office/powerpoint/2010/main" val="126994501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21920" b="4797"/>
          <a:stretch/>
        </p:blipFill>
        <p:spPr bwMode="auto">
          <a:xfrm>
            <a:off x="786986" y="1"/>
            <a:ext cx="8352000" cy="6224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3959932" y="1"/>
            <a:ext cx="612068" cy="296651"/>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4" name="Up Arrow 3"/>
          <p:cNvSpPr/>
          <p:nvPr/>
        </p:nvSpPr>
        <p:spPr bwMode="auto">
          <a:xfrm rot="19975753">
            <a:off x="4301331" y="220112"/>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Tree>
    <p:extLst>
      <p:ext uri="{BB962C8B-B14F-4D97-AF65-F5344CB8AC3E}">
        <p14:creationId xmlns:p14="http://schemas.microsoft.com/office/powerpoint/2010/main" val="1562500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516" b="27622"/>
          <a:stretch/>
        </p:blipFill>
        <p:spPr bwMode="auto">
          <a:xfrm>
            <a:off x="785434" y="0"/>
            <a:ext cx="8352000" cy="6191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a:spLocks noChangeArrowheads="1"/>
          </p:cNvSpPr>
          <p:nvPr/>
        </p:nvSpPr>
        <p:spPr bwMode="auto">
          <a:xfrm>
            <a:off x="2960688" y="3033713"/>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4" name="Up Arrow 3"/>
          <p:cNvSpPr/>
          <p:nvPr/>
        </p:nvSpPr>
        <p:spPr bwMode="auto">
          <a:xfrm rot="19975753">
            <a:off x="5602287" y="4134337"/>
            <a:ext cx="541338" cy="938213"/>
          </a:xfrm>
          <a:prstGeom prst="upArrow">
            <a:avLst>
              <a:gd name="adj1" fmla="val 25446"/>
              <a:gd name="adj2" fmla="val 86336"/>
            </a:avLst>
          </a:prstGeom>
          <a:solidFill>
            <a:schemeClr val="bg1"/>
          </a:solid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5" name="Rectangle 4"/>
          <p:cNvSpPr>
            <a:spLocks noChangeArrowheads="1"/>
          </p:cNvSpPr>
          <p:nvPr/>
        </p:nvSpPr>
        <p:spPr bwMode="auto">
          <a:xfrm>
            <a:off x="2959577" y="3824288"/>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
        <p:nvSpPr>
          <p:cNvPr id="6" name="Rectangle 5"/>
          <p:cNvSpPr>
            <a:spLocks noChangeArrowheads="1"/>
          </p:cNvSpPr>
          <p:nvPr/>
        </p:nvSpPr>
        <p:spPr bwMode="auto">
          <a:xfrm>
            <a:off x="2960688" y="4603445"/>
            <a:ext cx="5824537" cy="79057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extLst>
      <p:ext uri="{BB962C8B-B14F-4D97-AF65-F5344CB8AC3E}">
        <p14:creationId xmlns:p14="http://schemas.microsoft.com/office/powerpoint/2010/main" val="127501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6"/>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P spid="6"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192" b="10421"/>
          <a:stretch/>
        </p:blipFill>
        <p:spPr bwMode="auto">
          <a:xfrm>
            <a:off x="792000" y="167014"/>
            <a:ext cx="8352000" cy="5638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03" t="23700" r="-2405" b="10400"/>
          <a:stretch/>
        </p:blipFill>
        <p:spPr bwMode="auto">
          <a:xfrm>
            <a:off x="792000" y="0"/>
            <a:ext cx="8352000" cy="5596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Up Arrow 2"/>
          <p:cNvSpPr/>
          <p:nvPr/>
        </p:nvSpPr>
        <p:spPr bwMode="auto">
          <a:xfrm rot="19975753">
            <a:off x="2560557" y="5216123"/>
            <a:ext cx="541338" cy="938213"/>
          </a:xfrm>
          <a:prstGeom prst="upArrow">
            <a:avLst>
              <a:gd name="adj1" fmla="val 25446"/>
              <a:gd name="adj2" fmla="val 86336"/>
            </a:avLst>
          </a:prstGeom>
          <a:noFill/>
          <a:ln w="25400" cap="flat" cmpd="sng" algn="ctr">
            <a:solidFill>
              <a:schemeClr val="bg2">
                <a:lumMod val="75000"/>
              </a:schemeClr>
            </a:solidFill>
            <a:prstDash val="solid"/>
            <a:round/>
            <a:headEnd type="none" w="med" len="med"/>
            <a:tailEnd type="none" w="med" len="med"/>
          </a:ln>
          <a:effectLst/>
        </p:spPr>
        <p:txBody>
          <a:bodyPr wrap="none" anchor="ctr"/>
          <a:lstStyle/>
          <a:p>
            <a:pPr marL="442913" indent="-442913" algn="ctr">
              <a:spcBef>
                <a:spcPct val="20000"/>
              </a:spcBef>
              <a:defRPr/>
            </a:pPr>
            <a:endParaRPr lang="en-GB">
              <a:cs typeface="+mn-cs"/>
            </a:endParaRPr>
          </a:p>
        </p:txBody>
      </p:sp>
      <p:sp>
        <p:nvSpPr>
          <p:cNvPr id="4" name="Rectangle 3"/>
          <p:cNvSpPr>
            <a:spLocks noChangeArrowheads="1"/>
          </p:cNvSpPr>
          <p:nvPr/>
        </p:nvSpPr>
        <p:spPr bwMode="auto">
          <a:xfrm>
            <a:off x="2375757" y="5144337"/>
            <a:ext cx="612068" cy="265515"/>
          </a:xfrm>
          <a:prstGeom prst="rect">
            <a:avLst/>
          </a:prstGeom>
          <a:noFill/>
          <a:ln w="38100" algn="ctr">
            <a:solidFill>
              <a:schemeClr val="tx1"/>
            </a:solidFill>
            <a:round/>
            <a:headEnd/>
            <a:tailEnd/>
          </a:ln>
        </p:spPr>
        <p:txBody>
          <a:bodyPr wrap="none" anchor="ctr"/>
          <a:lstStyle/>
          <a:p>
            <a:pPr marL="442913" indent="-442913" algn="ctr">
              <a:spcBef>
                <a:spcPct val="20000"/>
              </a:spcBef>
            </a:pPr>
            <a:endParaRPr lang="en-US"/>
          </a:p>
        </p:txBody>
      </p:sp>
    </p:spTree>
    <p:extLst>
      <p:ext uri="{BB962C8B-B14F-4D97-AF65-F5344CB8AC3E}">
        <p14:creationId xmlns:p14="http://schemas.microsoft.com/office/powerpoint/2010/main" val="58394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026"/>
          <p:cNvSpPr>
            <a:spLocks noGrp="1" noChangeArrowheads="1"/>
          </p:cNvSpPr>
          <p:nvPr>
            <p:ph type="title"/>
          </p:nvPr>
        </p:nvSpPr>
        <p:spPr>
          <a:xfrm>
            <a:off x="827088" y="274638"/>
            <a:ext cx="8229600" cy="1143000"/>
          </a:xfrm>
        </p:spPr>
        <p:txBody>
          <a:bodyPr/>
          <a:lstStyle/>
          <a:p>
            <a:pPr eaLnBrk="1" hangingPunct="1"/>
            <a:r>
              <a:rPr lang="en-GB" dirty="0" smtClean="0"/>
              <a:t>Problems</a:t>
            </a:r>
          </a:p>
        </p:txBody>
      </p:sp>
      <p:sp>
        <p:nvSpPr>
          <p:cNvPr id="120835" name="Rectangle 1027"/>
          <p:cNvSpPr>
            <a:spLocks noGrp="1" noChangeArrowheads="1"/>
          </p:cNvSpPr>
          <p:nvPr>
            <p:ph type="body" idx="1"/>
          </p:nvPr>
        </p:nvSpPr>
        <p:spPr>
          <a:xfrm>
            <a:off x="827088" y="1600200"/>
            <a:ext cx="8229600" cy="4525963"/>
          </a:xfrm>
        </p:spPr>
        <p:txBody>
          <a:bodyPr/>
          <a:lstStyle/>
          <a:p>
            <a:pPr eaLnBrk="1" hangingPunct="1"/>
            <a:r>
              <a:rPr lang="en-GB" dirty="0" smtClean="0"/>
              <a:t>Providing programmes and ideas</a:t>
            </a:r>
          </a:p>
          <a:p>
            <a:pPr lvl="1" eaLnBrk="1" hangingPunct="1">
              <a:buFontTx/>
              <a:buNone/>
            </a:pPr>
            <a:r>
              <a:rPr lang="en-GB" dirty="0" smtClean="0"/>
              <a:t>Can be either too much:</a:t>
            </a:r>
          </a:p>
        </p:txBody>
      </p:sp>
      <p:pic>
        <p:nvPicPr>
          <p:cNvPr id="120838" name="Picture 1030" descr="piece_of_paper"/>
          <p:cNvPicPr>
            <a:picLocks noChangeAspect="1" noChangeArrowheads="1"/>
          </p:cNvPicPr>
          <p:nvPr/>
        </p:nvPicPr>
        <p:blipFill>
          <a:blip r:embed="rId3"/>
          <a:srcRect/>
          <a:stretch>
            <a:fillRect/>
          </a:stretch>
        </p:blipFill>
        <p:spPr bwMode="auto">
          <a:xfrm>
            <a:off x="5148263" y="3860800"/>
            <a:ext cx="1163637" cy="873125"/>
          </a:xfrm>
          <a:prstGeom prst="rect">
            <a:avLst/>
          </a:prstGeom>
          <a:noFill/>
          <a:ln w="9525">
            <a:noFill/>
            <a:miter lim="800000"/>
            <a:headEnd/>
            <a:tailEnd/>
          </a:ln>
        </p:spPr>
      </p:pic>
      <p:pic>
        <p:nvPicPr>
          <p:cNvPr id="9" name="Picture 4" descr="paper-pile"/>
          <p:cNvPicPr>
            <a:picLocks noChangeAspect="1" noChangeArrowheads="1"/>
          </p:cNvPicPr>
          <p:nvPr/>
        </p:nvPicPr>
        <p:blipFill>
          <a:blip r:embed="rId4"/>
          <a:srcRect/>
          <a:stretch>
            <a:fillRect/>
          </a:stretch>
        </p:blipFill>
        <p:spPr bwMode="auto">
          <a:xfrm>
            <a:off x="827088" y="2708275"/>
            <a:ext cx="1679575" cy="3313113"/>
          </a:xfrm>
          <a:prstGeom prst="rect">
            <a:avLst/>
          </a:prstGeom>
          <a:noFill/>
          <a:ln w="9525">
            <a:noFill/>
            <a:miter lim="800000"/>
            <a:headEnd/>
            <a:tailEnd/>
          </a:ln>
        </p:spPr>
      </p:pic>
      <p:sp>
        <p:nvSpPr>
          <p:cNvPr id="10" name="Text Box 5"/>
          <p:cNvSpPr txBox="1">
            <a:spLocks noChangeArrowheads="1"/>
          </p:cNvSpPr>
          <p:nvPr/>
        </p:nvSpPr>
        <p:spPr bwMode="auto">
          <a:xfrm>
            <a:off x="3040063" y="3028950"/>
            <a:ext cx="2112962" cy="523875"/>
          </a:xfrm>
          <a:prstGeom prst="rect">
            <a:avLst/>
          </a:prstGeom>
          <a:noFill/>
          <a:ln w="9525">
            <a:noFill/>
            <a:miter lim="800000"/>
            <a:headEnd/>
            <a:tailEnd/>
          </a:ln>
        </p:spPr>
        <p:txBody>
          <a:bodyPr wrap="none">
            <a:spAutoFit/>
          </a:bodyPr>
          <a:lstStyle/>
          <a:p>
            <a:r>
              <a:rPr lang="en-GB" sz="2800">
                <a:latin typeface="Calibri" pitchFamily="34" charset="0"/>
              </a:rPr>
              <a:t>Or too little…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08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08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08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7106"/>
          <a:stretch/>
        </p:blipFill>
        <p:spPr bwMode="auto">
          <a:xfrm>
            <a:off x="792000" y="11051"/>
            <a:ext cx="8352000" cy="61914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33853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2"/>
          <p:cNvSpPr>
            <a:spLocks noGrp="1" noChangeArrowheads="1"/>
          </p:cNvSpPr>
          <p:nvPr>
            <p:ph type="title"/>
          </p:nvPr>
        </p:nvSpPr>
        <p:spPr>
          <a:xfrm>
            <a:off x="827088" y="274638"/>
            <a:ext cx="8229600" cy="1143000"/>
          </a:xfrm>
        </p:spPr>
        <p:txBody>
          <a:bodyPr/>
          <a:lstStyle/>
          <a:p>
            <a:pPr eaLnBrk="1" hangingPunct="1"/>
            <a:r>
              <a:rPr lang="en-GB" dirty="0" smtClean="0"/>
              <a:t>Quality control</a:t>
            </a:r>
          </a:p>
        </p:txBody>
      </p:sp>
      <p:sp>
        <p:nvSpPr>
          <p:cNvPr id="90114" name="Rectangle 3"/>
          <p:cNvSpPr>
            <a:spLocks noGrp="1" noChangeArrowheads="1"/>
          </p:cNvSpPr>
          <p:nvPr>
            <p:ph type="body" idx="1"/>
          </p:nvPr>
        </p:nvSpPr>
        <p:spPr>
          <a:xfrm>
            <a:off x="827088" y="1600200"/>
            <a:ext cx="8229600" cy="4525963"/>
          </a:xfrm>
        </p:spPr>
        <p:txBody>
          <a:bodyPr/>
          <a:lstStyle/>
          <a:p>
            <a:pPr eaLnBrk="1" hangingPunct="1"/>
            <a:r>
              <a:rPr lang="en-GB" dirty="0" smtClean="0"/>
              <a:t>Nothing is publicly visible before it has been checked</a:t>
            </a:r>
          </a:p>
          <a:p>
            <a:pPr eaLnBrk="1" hangingPunct="1"/>
            <a:r>
              <a:rPr lang="en-GB" dirty="0" smtClean="0"/>
              <a:t>Everything added to the site is checked for its content</a:t>
            </a:r>
          </a:p>
          <a:p>
            <a:pPr eaLnBrk="1" hangingPunct="1"/>
            <a:r>
              <a:rPr lang="en-GB" dirty="0" smtClean="0"/>
              <a:t>The name is modified if necessary</a:t>
            </a:r>
          </a:p>
          <a:p>
            <a:pPr eaLnBrk="1" hangingPunct="1"/>
            <a:r>
              <a:rPr lang="en-GB" dirty="0" smtClean="0"/>
              <a:t>Documents which pass the checks will appear in the appropriate part of the site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Creating new activities sheets</a:t>
            </a:r>
            <a:endParaRPr lang="en-GB" dirty="0"/>
          </a:p>
        </p:txBody>
      </p:sp>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4962166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Contributing activities – ideas</a:t>
            </a:r>
            <a:endParaRPr lang="en-GB" dirty="0"/>
          </a:p>
        </p:txBody>
      </p:sp>
      <p:sp>
        <p:nvSpPr>
          <p:cNvPr id="3" name="Content Placeholder 2"/>
          <p:cNvSpPr>
            <a:spLocks noGrp="1"/>
          </p:cNvSpPr>
          <p:nvPr>
            <p:ph idx="1"/>
          </p:nvPr>
        </p:nvSpPr>
        <p:spPr/>
        <p:txBody>
          <a:bodyPr/>
          <a:lstStyle/>
          <a:p>
            <a:r>
              <a:rPr lang="en-GB" dirty="0" smtClean="0"/>
              <a:t>The site is designed to save you time so that you need to write activities </a:t>
            </a:r>
            <a:r>
              <a:rPr lang="en-GB" i="1" dirty="0" smtClean="0"/>
              <a:t>less </a:t>
            </a:r>
            <a:r>
              <a:rPr lang="en-GB" dirty="0" smtClean="0"/>
              <a:t>often – but you will still need to write them from time to time.</a:t>
            </a:r>
            <a:endParaRPr lang="en-GB" dirty="0"/>
          </a:p>
        </p:txBody>
      </p:sp>
    </p:spTree>
    <p:extLst>
      <p:ext uri="{BB962C8B-B14F-4D97-AF65-F5344CB8AC3E}">
        <p14:creationId xmlns:p14="http://schemas.microsoft.com/office/powerpoint/2010/main" val="26280683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Contributing activities - ideas</a:t>
            </a:r>
            <a:endParaRPr lang="en-GB" dirty="0"/>
          </a:p>
        </p:txBody>
      </p:sp>
      <p:sp>
        <p:nvSpPr>
          <p:cNvPr id="3" name="Content Placeholder 2"/>
          <p:cNvSpPr>
            <a:spLocks noGrp="1"/>
          </p:cNvSpPr>
          <p:nvPr>
            <p:ph idx="1"/>
          </p:nvPr>
        </p:nvSpPr>
        <p:spPr/>
        <p:txBody>
          <a:bodyPr/>
          <a:lstStyle/>
          <a:p>
            <a:r>
              <a:rPr lang="en-GB" sz="2800" dirty="0" smtClean="0"/>
              <a:t>You </a:t>
            </a:r>
            <a:r>
              <a:rPr lang="en-GB" sz="2800" dirty="0"/>
              <a:t>don’t need to be satisfied with activities that almost fit</a:t>
            </a:r>
            <a:endParaRPr lang="en-GB" sz="2400" dirty="0"/>
          </a:p>
          <a:p>
            <a:pPr lvl="1"/>
            <a:r>
              <a:rPr lang="en-GB" sz="2400" dirty="0"/>
              <a:t>You can create new activities;</a:t>
            </a:r>
          </a:p>
          <a:p>
            <a:pPr lvl="1"/>
            <a:r>
              <a:rPr lang="en-GB" sz="2400" dirty="0"/>
              <a:t>You can modify </a:t>
            </a:r>
            <a:r>
              <a:rPr lang="en-GB" sz="2400" dirty="0" smtClean="0"/>
              <a:t>activities to work with different children (e.g. older, with a specific disability) and add that to the site as a new activities sheet;</a:t>
            </a:r>
          </a:p>
          <a:p>
            <a:pPr lvl="1"/>
            <a:r>
              <a:rPr lang="en-GB" sz="2400" dirty="0" smtClean="0"/>
              <a:t>You can modify activities for specific topics/lessons – e.g. where the class topic is “The Victorians” – what materials might be available say for a child working on narrative.</a:t>
            </a:r>
            <a:endParaRPr lang="en-GB" sz="2400" dirty="0"/>
          </a:p>
        </p:txBody>
      </p:sp>
    </p:spTree>
    <p:extLst>
      <p:ext uri="{BB962C8B-B14F-4D97-AF65-F5344CB8AC3E}">
        <p14:creationId xmlns:p14="http://schemas.microsoft.com/office/powerpoint/2010/main" val="41249559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2"/>
          <p:cNvSpPr>
            <a:spLocks noGrp="1" noChangeArrowheads="1"/>
          </p:cNvSpPr>
          <p:nvPr>
            <p:ph type="title"/>
          </p:nvPr>
        </p:nvSpPr>
        <p:spPr>
          <a:xfrm>
            <a:off x="827088" y="274638"/>
            <a:ext cx="8229600" cy="1143000"/>
          </a:xfrm>
        </p:spPr>
        <p:txBody>
          <a:bodyPr/>
          <a:lstStyle/>
          <a:p>
            <a:pPr eaLnBrk="1" hangingPunct="1"/>
            <a:r>
              <a:rPr lang="en-GB" dirty="0" smtClean="0"/>
              <a:t>Copyright</a:t>
            </a:r>
          </a:p>
        </p:txBody>
      </p:sp>
      <p:sp>
        <p:nvSpPr>
          <p:cNvPr id="92162" name="Rectangle 3"/>
          <p:cNvSpPr>
            <a:spLocks noGrp="1" noChangeArrowheads="1"/>
          </p:cNvSpPr>
          <p:nvPr>
            <p:ph type="body" idx="1"/>
          </p:nvPr>
        </p:nvSpPr>
        <p:spPr>
          <a:xfrm>
            <a:off x="827088" y="1600200"/>
            <a:ext cx="8229600" cy="4525963"/>
          </a:xfrm>
        </p:spPr>
        <p:txBody>
          <a:bodyPr/>
          <a:lstStyle/>
          <a:p>
            <a:pPr eaLnBrk="1" hangingPunct="1"/>
            <a:r>
              <a:rPr lang="en-GB" dirty="0" smtClean="0"/>
              <a:t>Anyone can download and copy the documents  on the site</a:t>
            </a:r>
          </a:p>
          <a:p>
            <a:pPr eaLnBrk="1" hangingPunct="1"/>
            <a:r>
              <a:rPr lang="en-GB" dirty="0" smtClean="0"/>
              <a:t>It is OK for anyone to republish the material if they so wish (so long as Commtap is acknowledged in the re-publication)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827088" y="274638"/>
            <a:ext cx="8229600" cy="1143000"/>
          </a:xfrm>
        </p:spPr>
        <p:txBody>
          <a:bodyPr/>
          <a:lstStyle/>
          <a:p>
            <a:pPr eaLnBrk="1" hangingPunct="1"/>
            <a:r>
              <a:rPr lang="en-GB" dirty="0" smtClean="0"/>
              <a:t>Consultative model </a:t>
            </a:r>
          </a:p>
        </p:txBody>
      </p:sp>
      <p:sp>
        <p:nvSpPr>
          <p:cNvPr id="94210" name="Content Placeholder 2"/>
          <p:cNvSpPr>
            <a:spLocks noGrp="1"/>
          </p:cNvSpPr>
          <p:nvPr>
            <p:ph idx="1"/>
          </p:nvPr>
        </p:nvSpPr>
        <p:spPr>
          <a:xfrm>
            <a:off x="827088" y="1600200"/>
            <a:ext cx="8229600" cy="4525963"/>
          </a:xfrm>
        </p:spPr>
        <p:txBody>
          <a:bodyPr/>
          <a:lstStyle/>
          <a:p>
            <a:pPr eaLnBrk="1" hangingPunct="1"/>
            <a:r>
              <a:rPr lang="en-GB" dirty="0" smtClean="0"/>
              <a:t>Commtap means</a:t>
            </a:r>
          </a:p>
          <a:p>
            <a:pPr lvl="1" eaLnBrk="1" hangingPunct="1"/>
            <a:r>
              <a:rPr lang="en-GB" dirty="0" smtClean="0"/>
              <a:t>A shared framework to look at a child’s needs</a:t>
            </a:r>
          </a:p>
          <a:p>
            <a:pPr lvl="1" eaLnBrk="1" hangingPunct="1"/>
            <a:r>
              <a:rPr lang="en-GB" dirty="0" smtClean="0"/>
              <a:t>Speech, language and communication targets are more readily understandable</a:t>
            </a:r>
          </a:p>
          <a:p>
            <a:pPr lvl="1" eaLnBrk="1" hangingPunct="1"/>
            <a:r>
              <a:rPr lang="en-GB" dirty="0" smtClean="0"/>
              <a:t>The area of learning supported by a target is clearer – easier to include in class planning</a:t>
            </a:r>
          </a:p>
          <a:p>
            <a:pPr lvl="1" eaLnBrk="1" hangingPunct="1"/>
            <a:r>
              <a:rPr lang="en-GB" dirty="0" smtClean="0"/>
              <a:t>A wider range of clearer activities</a:t>
            </a:r>
          </a:p>
          <a:p>
            <a:pPr lvl="1" eaLnBrk="1" hangingPunct="1"/>
            <a:r>
              <a:rPr lang="en-GB" dirty="0" smtClean="0"/>
              <a:t>Empowering a child’s teaching teams.</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Rectangle 2"/>
          <p:cNvSpPr>
            <a:spLocks noGrp="1" noChangeArrowheads="1"/>
          </p:cNvSpPr>
          <p:nvPr>
            <p:ph type="title"/>
          </p:nvPr>
        </p:nvSpPr>
        <p:spPr>
          <a:xfrm>
            <a:off x="827088" y="274638"/>
            <a:ext cx="8229600" cy="1143000"/>
          </a:xfrm>
        </p:spPr>
        <p:txBody>
          <a:bodyPr/>
          <a:lstStyle/>
          <a:p>
            <a:pPr eaLnBrk="1" hangingPunct="1"/>
            <a:r>
              <a:rPr lang="en-GB" dirty="0" smtClean="0"/>
              <a:t>Summary of site benefits </a:t>
            </a:r>
          </a:p>
        </p:txBody>
      </p:sp>
      <p:sp>
        <p:nvSpPr>
          <p:cNvPr id="95234" name="Rectangle 3"/>
          <p:cNvSpPr>
            <a:spLocks noGrp="1" noChangeArrowheads="1"/>
          </p:cNvSpPr>
          <p:nvPr>
            <p:ph type="body" idx="1"/>
          </p:nvPr>
        </p:nvSpPr>
        <p:spPr>
          <a:xfrm>
            <a:off x="827088" y="1600200"/>
            <a:ext cx="8229600" cy="4525963"/>
          </a:xfrm>
        </p:spPr>
        <p:txBody>
          <a:bodyPr/>
          <a:lstStyle/>
          <a:p>
            <a:pPr eaLnBrk="1" hangingPunct="1"/>
            <a:r>
              <a:rPr lang="en-GB" dirty="0" smtClean="0"/>
              <a:t>Resource base – much bigger and better than any one department could produce</a:t>
            </a:r>
          </a:p>
          <a:p>
            <a:pPr eaLnBrk="1" hangingPunct="1"/>
            <a:r>
              <a:rPr lang="en-GB" dirty="0" smtClean="0"/>
              <a:t>Exploits the power of the internet</a:t>
            </a:r>
          </a:p>
          <a:p>
            <a:pPr eaLnBrk="1" hangingPunct="1"/>
            <a:r>
              <a:rPr lang="en-GB" dirty="0" smtClean="0"/>
              <a:t>Integrated approach</a:t>
            </a:r>
          </a:p>
          <a:p>
            <a:pPr eaLnBrk="1" hangingPunct="1"/>
            <a:r>
              <a:rPr lang="en-GB" dirty="0" smtClean="0"/>
              <a:t>Time management</a:t>
            </a:r>
          </a:p>
          <a:p>
            <a:pPr eaLnBrk="1" hangingPunct="1"/>
            <a:r>
              <a:rPr lang="en-GB" dirty="0" smtClean="0"/>
              <a:t>Improving quality of what we all do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ChangeArrowheads="1"/>
          </p:cNvSpPr>
          <p:nvPr>
            <p:ph type="ctrTitle"/>
          </p:nvPr>
        </p:nvSpPr>
        <p:spPr>
          <a:xfrm>
            <a:off x="685800" y="2286000"/>
            <a:ext cx="7772400" cy="1143000"/>
          </a:xfrm>
        </p:spPr>
        <p:txBody>
          <a:bodyPr/>
          <a:lstStyle/>
          <a:p>
            <a:pPr algn="ctr" eaLnBrk="1" hangingPunct="1"/>
            <a:r>
              <a:rPr lang="en-GB" dirty="0" err="1" smtClean="0"/>
              <a:t>CommunicationTargets</a:t>
            </a:r>
            <a:r>
              <a:rPr lang="en-GB" dirty="0" smtClean="0"/>
              <a:t> and Activities Project</a:t>
            </a:r>
          </a:p>
        </p:txBody>
      </p:sp>
      <p:sp>
        <p:nvSpPr>
          <p:cNvPr id="97282" name="Rectangle 3"/>
          <p:cNvSpPr>
            <a:spLocks noGrp="1" noChangeArrowheads="1"/>
          </p:cNvSpPr>
          <p:nvPr>
            <p:ph type="subTitle" idx="1"/>
          </p:nvPr>
        </p:nvSpPr>
        <p:spPr/>
        <p:txBody>
          <a:bodyPr/>
          <a:lstStyle/>
          <a:p>
            <a:pPr eaLnBrk="1" hangingPunct="1"/>
            <a:r>
              <a:rPr lang="en-GB" sz="4800" b="1" dirty="0" smtClean="0"/>
              <a:t>www.commtap.org</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827088" y="274638"/>
            <a:ext cx="8229600" cy="1143000"/>
          </a:xfrm>
        </p:spPr>
        <p:txBody>
          <a:bodyPr/>
          <a:lstStyle/>
          <a:p>
            <a:pPr eaLnBrk="1" hangingPunct="1"/>
            <a:r>
              <a:rPr lang="en-GB" dirty="0" smtClean="0"/>
              <a:t>Problems…</a:t>
            </a:r>
          </a:p>
        </p:txBody>
      </p:sp>
      <p:sp>
        <p:nvSpPr>
          <p:cNvPr id="38915" name="Rectangle 3"/>
          <p:cNvSpPr>
            <a:spLocks noGrp="1" noChangeArrowheads="1"/>
          </p:cNvSpPr>
          <p:nvPr>
            <p:ph type="body" idx="1"/>
          </p:nvPr>
        </p:nvSpPr>
        <p:spPr>
          <a:xfrm>
            <a:off x="827088" y="1600200"/>
            <a:ext cx="8229600" cy="4525963"/>
          </a:xfrm>
        </p:spPr>
        <p:txBody>
          <a:bodyPr/>
          <a:lstStyle/>
          <a:p>
            <a:pPr eaLnBrk="1" hangingPunct="1"/>
            <a:r>
              <a:rPr lang="en-GB" dirty="0" smtClean="0"/>
              <a:t>Variety of formats </a:t>
            </a:r>
          </a:p>
          <a:p>
            <a:pPr eaLnBrk="1" hangingPunct="1"/>
            <a:r>
              <a:rPr lang="en-GB" dirty="0" smtClean="0"/>
              <a:t>Not clearly linked to other work going on in school</a:t>
            </a:r>
          </a:p>
          <a:p>
            <a:pPr eaLnBrk="1" hangingPunct="1"/>
            <a:r>
              <a:rPr lang="en-GB" dirty="0" smtClean="0"/>
              <a:t>Lots of rewriting of the same old stuff or…</a:t>
            </a:r>
          </a:p>
          <a:p>
            <a:pPr eaLnBrk="1" hangingPunct="1"/>
            <a:r>
              <a:rPr lang="en-GB" dirty="0" smtClean="0"/>
              <a:t>Use of whatever was in the filing cabinet which seemed vaguely appropriate – hopefully now supplemented with lot better resources from the internet or your computer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9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a:xfrm>
            <a:off x="827088" y="274638"/>
            <a:ext cx="8229600" cy="1143000"/>
          </a:xfrm>
        </p:spPr>
        <p:txBody>
          <a:bodyPr/>
          <a:lstStyle/>
          <a:p>
            <a:pPr eaLnBrk="1" hangingPunct="1"/>
            <a:r>
              <a:rPr lang="en-GB" dirty="0" smtClean="0"/>
              <a:t>The idea behind Commtap</a:t>
            </a:r>
          </a:p>
        </p:txBody>
      </p:sp>
      <p:sp>
        <p:nvSpPr>
          <p:cNvPr id="46083" name="Rectangle 3"/>
          <p:cNvSpPr>
            <a:spLocks noGrp="1" noChangeArrowheads="1"/>
          </p:cNvSpPr>
          <p:nvPr>
            <p:ph type="body" idx="1"/>
          </p:nvPr>
        </p:nvSpPr>
        <p:spPr>
          <a:xfrm>
            <a:off x="827088" y="1600200"/>
            <a:ext cx="8229600" cy="4525963"/>
          </a:xfrm>
        </p:spPr>
        <p:txBody>
          <a:bodyPr/>
          <a:lstStyle/>
          <a:p>
            <a:pPr eaLnBrk="1" hangingPunct="1"/>
            <a:r>
              <a:rPr lang="en-GB" dirty="0" smtClean="0"/>
              <a:t>Avoid duplication of effort</a:t>
            </a:r>
          </a:p>
          <a:p>
            <a:pPr eaLnBrk="1" hangingPunct="1"/>
            <a:r>
              <a:rPr lang="en-GB" dirty="0" smtClean="0"/>
              <a:t>Have activities based on actual communication targets or goals</a:t>
            </a:r>
          </a:p>
          <a:p>
            <a:pPr eaLnBrk="1" hangingPunct="1"/>
            <a:r>
              <a:rPr lang="en-GB" dirty="0" smtClean="0"/>
              <a:t>Have them organised logically so they can easily be found</a:t>
            </a:r>
          </a:p>
          <a:p>
            <a:pPr eaLnBrk="1" hangingPunct="1"/>
            <a:r>
              <a:rPr lang="en-GB" dirty="0" smtClean="0"/>
              <a:t>Use education as well as SLT language</a:t>
            </a:r>
          </a:p>
          <a:p>
            <a:pPr eaLnBrk="1" hangingPunct="1"/>
            <a:r>
              <a:rPr lang="en-GB" dirty="0" smtClean="0"/>
              <a:t>Easy access for all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a:xfrm>
            <a:off x="827088" y="274638"/>
            <a:ext cx="8229600" cy="1143000"/>
          </a:xfrm>
        </p:spPr>
        <p:txBody>
          <a:bodyPr/>
          <a:lstStyle/>
          <a:p>
            <a:pPr eaLnBrk="1" hangingPunct="1"/>
            <a:r>
              <a:rPr lang="en-GB" dirty="0" smtClean="0"/>
              <a:t>The Commtap website</a:t>
            </a:r>
          </a:p>
        </p:txBody>
      </p:sp>
      <p:sp>
        <p:nvSpPr>
          <p:cNvPr id="271363" name="Rectangle 3"/>
          <p:cNvSpPr>
            <a:spLocks noGrp="1" noChangeArrowheads="1"/>
          </p:cNvSpPr>
          <p:nvPr>
            <p:ph type="body" idx="1"/>
          </p:nvPr>
        </p:nvSpPr>
        <p:spPr>
          <a:xfrm>
            <a:off x="827088" y="1600200"/>
            <a:ext cx="8229600" cy="4525963"/>
          </a:xfrm>
        </p:spPr>
        <p:txBody>
          <a:bodyPr/>
          <a:lstStyle/>
          <a:p>
            <a:pPr eaLnBrk="1" hangingPunct="1"/>
            <a:r>
              <a:rPr lang="en-GB" sz="2800" dirty="0" smtClean="0"/>
              <a:t>Designed to be simple, quick and easy to use</a:t>
            </a:r>
          </a:p>
          <a:p>
            <a:pPr eaLnBrk="1" hangingPunct="1"/>
            <a:r>
              <a:rPr lang="en-GB" sz="2800" dirty="0" smtClean="0"/>
              <a:t>Easy </a:t>
            </a:r>
            <a:r>
              <a:rPr lang="en-GB" sz="2800" dirty="0" smtClean="0"/>
              <a:t>to add to</a:t>
            </a:r>
            <a:endParaRPr lang="en-GB" sz="2800" dirty="0" smtClean="0"/>
          </a:p>
          <a:p>
            <a:pPr eaLnBrk="1" hangingPunct="1"/>
            <a:r>
              <a:rPr lang="en-GB" sz="2800" dirty="0" smtClean="0"/>
              <a:t>Creates a community to share activities:</a:t>
            </a:r>
          </a:p>
          <a:p>
            <a:pPr lvl="1" eaLnBrk="1" hangingPunct="1"/>
            <a:r>
              <a:rPr lang="en-GB" sz="2400" dirty="0" smtClean="0"/>
              <a:t>For schools to use the site to support advice from specialists </a:t>
            </a:r>
          </a:p>
          <a:p>
            <a:pPr lvl="1" eaLnBrk="1" hangingPunct="1"/>
            <a:r>
              <a:rPr lang="en-GB" sz="2400" dirty="0" smtClean="0"/>
              <a:t>For SLTs and other specialists to be actively involved in developing the activities on the site</a:t>
            </a:r>
          </a:p>
          <a:p>
            <a:pPr eaLnBrk="1" hangingPunct="1"/>
            <a:r>
              <a:rPr lang="en-GB" sz="2800" dirty="0" smtClean="0"/>
              <a:t>All activities and resources added to the site are checked/edited before being made publicly viewable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13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13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13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136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13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827088" y="274638"/>
            <a:ext cx="8229600" cy="1143000"/>
          </a:xfrm>
        </p:spPr>
        <p:txBody>
          <a:bodyPr/>
          <a:lstStyle/>
          <a:p>
            <a:pPr eaLnBrk="1" hangingPunct="1"/>
            <a:r>
              <a:rPr lang="en-GB" dirty="0" smtClean="0"/>
              <a:t>How stuff is organised</a:t>
            </a:r>
          </a:p>
        </p:txBody>
      </p:sp>
      <p:sp>
        <p:nvSpPr>
          <p:cNvPr id="3" name="Content Placeholder 2"/>
          <p:cNvSpPr>
            <a:spLocks noGrp="1"/>
          </p:cNvSpPr>
          <p:nvPr>
            <p:ph idx="1"/>
          </p:nvPr>
        </p:nvSpPr>
        <p:spPr>
          <a:xfrm>
            <a:off x="827088" y="1600200"/>
            <a:ext cx="8229600" cy="4525963"/>
          </a:xfrm>
        </p:spPr>
        <p:txBody>
          <a:bodyPr/>
          <a:lstStyle/>
          <a:p>
            <a:pPr marL="0" indent="0" eaLnBrk="1" hangingPunct="1">
              <a:buFont typeface="Arial" pitchFamily="34" charset="0"/>
              <a:buNone/>
              <a:defRPr/>
            </a:pPr>
            <a:r>
              <a:rPr lang="en-GB" dirty="0" smtClean="0">
                <a:ea typeface="+mn-ea"/>
              </a:rPr>
              <a:t>To organise activities and other resources on the site, Commtap uses:</a:t>
            </a:r>
          </a:p>
          <a:p>
            <a:pPr eaLnBrk="1" hangingPunct="1">
              <a:buFont typeface="Arial" pitchFamily="34" charset="0"/>
              <a:buChar char="•"/>
              <a:defRPr/>
            </a:pPr>
            <a:r>
              <a:rPr lang="en-GB" dirty="0" smtClean="0">
                <a:ea typeface="+mn-ea"/>
              </a:rPr>
              <a:t>The Early Years Foundation Stage Curriculum</a:t>
            </a:r>
          </a:p>
          <a:p>
            <a:pPr eaLnBrk="1" hangingPunct="1">
              <a:buFont typeface="Arial" pitchFamily="34" charset="0"/>
              <a:buChar char="•"/>
              <a:defRPr/>
            </a:pPr>
            <a:r>
              <a:rPr lang="en-GB" dirty="0" smtClean="0">
                <a:ea typeface="+mn-ea"/>
              </a:rPr>
              <a:t>The P-Scales</a:t>
            </a:r>
          </a:p>
          <a:p>
            <a:pPr eaLnBrk="1" hangingPunct="1">
              <a:buFont typeface="Arial" pitchFamily="34" charset="0"/>
              <a:buChar char="•"/>
              <a:defRPr/>
            </a:pPr>
            <a:r>
              <a:rPr lang="en-GB" dirty="0" smtClean="0">
                <a:ea typeface="+mn-ea"/>
              </a:rPr>
              <a:t>The National Curriculum</a:t>
            </a:r>
          </a:p>
          <a:p>
            <a:pPr eaLnBrk="1" hangingPunct="1">
              <a:buFont typeface="Arial" pitchFamily="34" charset="0"/>
              <a:buChar char="•"/>
              <a:defRPr/>
            </a:pPr>
            <a:r>
              <a:rPr lang="en-GB" dirty="0" smtClean="0">
                <a:ea typeface="+mn-ea"/>
              </a:rPr>
              <a:t>A “TAP” (Targets and Activities Project) Scale (for good luck!)</a:t>
            </a:r>
            <a:endParaRPr lang="en-GB"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AP">
  <a:themeElements>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AP">
      <a:majorFont>
        <a:latin typeface="Comic Sans MS"/>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med" len="med"/>
          <a:tailEnd type="none" w="med" len="med"/>
        </a:ln>
        <a:effectLst/>
      </a:spPr>
      <a:bodyPr vert="horz" wrap="none" lIns="91440" tIns="45720" rIns="91440" bIns="45720" numCol="1" rtlCol="0"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bg1"/>
        </a:solidFill>
        <a:ln w="1587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442913" marR="0" indent="-442913" algn="ctr" defTabSz="914400" rtl="0" eaLnBrk="1" fontAlgn="base" latinLnBrk="0" hangingPunct="1">
          <a:lnSpc>
            <a:spcPct val="100000"/>
          </a:lnSpc>
          <a:spcBef>
            <a:spcPct val="20000"/>
          </a:spcBef>
          <a:spcAft>
            <a:spcPct val="0"/>
          </a:spcAft>
          <a:buClrTx/>
          <a:buSzTx/>
          <a:buFontTx/>
          <a:buNone/>
          <a:tabLst/>
          <a:defRPr kumimoji="0" lang="en-GB"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1_TAP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AP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AP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AP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AP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AP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AP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AP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AP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AP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AP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AP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2380</TotalTime>
  <Words>2023</Words>
  <Application>Microsoft Office PowerPoint</Application>
  <PresentationFormat>On-screen Show (4:3)</PresentationFormat>
  <Paragraphs>208</Paragraphs>
  <Slides>58</Slides>
  <Notes>39</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1_TAP</vt:lpstr>
      <vt:lpstr>Using Commtap Communication Targets and Activities Project</vt:lpstr>
      <vt:lpstr>Summary</vt:lpstr>
      <vt:lpstr>Typical specialist input for communication</vt:lpstr>
      <vt:lpstr>Typical targeted input for communication</vt:lpstr>
      <vt:lpstr>Problems</vt:lpstr>
      <vt:lpstr>Problems…</vt:lpstr>
      <vt:lpstr>The idea behind Commtap</vt:lpstr>
      <vt:lpstr>The Commtap website</vt:lpstr>
      <vt:lpstr>How stuff is organised</vt:lpstr>
      <vt:lpstr>Fitting stuff into the scales</vt:lpstr>
      <vt:lpstr>Phonology and Articulation</vt:lpstr>
      <vt:lpstr>The Commtap Site</vt:lpstr>
      <vt:lpstr>Finding activities sheets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Commtap Core Philosophy…</vt:lpstr>
      <vt:lpstr>Before the internet</vt:lpstr>
      <vt:lpstr>With the internet</vt:lpstr>
      <vt:lpstr>The Commtap site</vt:lpstr>
      <vt:lpstr>How Commtap constantly develops</vt:lpstr>
      <vt:lpstr>How Commtap develops</vt:lpstr>
      <vt:lpstr>Contributing to the site</vt:lpstr>
      <vt:lpstr>Improving activities sheets</vt:lpstr>
      <vt:lpstr>Edit an activities 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Quality control</vt:lpstr>
      <vt:lpstr>Creating new activities sheets</vt:lpstr>
      <vt:lpstr>Contributing activities – ideas</vt:lpstr>
      <vt:lpstr>Contributing activities - ideas</vt:lpstr>
      <vt:lpstr>Copyright</vt:lpstr>
      <vt:lpstr>Consultative model </vt:lpstr>
      <vt:lpstr>Summary of site benefits </vt:lpstr>
      <vt:lpstr>CommunicationTargets and Activities Project</vt:lpstr>
    </vt:vector>
  </TitlesOfParts>
  <Company>THPCT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 of the Targets and activities Project TAP</dc:title>
  <dc:creator>lloydl</dc:creator>
  <cp:lastModifiedBy>Neil</cp:lastModifiedBy>
  <cp:revision>79</cp:revision>
  <dcterms:created xsi:type="dcterms:W3CDTF">2006-02-24T14:58:06Z</dcterms:created>
  <dcterms:modified xsi:type="dcterms:W3CDTF">2013-07-01T16:40:53Z</dcterms:modified>
</cp:coreProperties>
</file>