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94" autoAdjust="0"/>
    <p:restoredTop sz="78177" autoAdjust="0"/>
  </p:normalViewPr>
  <p:slideViewPr>
    <p:cSldViewPr snapToGrid="0">
      <p:cViewPr varScale="1">
        <p:scale>
          <a:sx n="69" d="100"/>
          <a:sy n="69" d="100"/>
        </p:scale>
        <p:origin x="84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D4A1D-A53E-4C8A-A411-73CFC75797DA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0E092-9F08-46A6-9A2D-F7EBC8F779E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20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0E092-9F08-46A6-9A2D-F7EBC8F779E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2207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All the picture symbols used in these slides are either Arasaac symbols (arasaac.org) or Mulberry symbols (mulberrysymbols.org). Arasaac symbols are free to use and modify for non-commercial use. Mulberry symbols may be used and modified for either commercial or non-commercial use. You can see which symbols are which by: on the Home ribbon, go to Editing – Select – Selection pane. Image labels either start with List:arasaac- or List:mulberry-</a:t>
            </a:r>
          </a:p>
          <a:p>
            <a:endParaRPr lang="en-GB" dirty="0"/>
          </a:p>
          <a:p>
            <a:r>
              <a:rPr lang="en-GB" dirty="0"/>
              <a:t>You can download these symbol sets from: https://symboliser.commtap.org/online-symbols-sets/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10E092-9F08-46A6-9A2D-F7EBC8F779E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08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7C345-7522-4C17-9575-5D12389853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1BA0C1-078C-4991-AF33-6222EEDC0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EADCF-8BBD-4978-9941-B8E734FD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DA009-1E50-41F4-9677-2F3037C2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C78FC-5405-44A4-8E9A-CD8A45797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47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AEBA7-166A-47F3-B9F9-4AF9DCBB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6046-6BE7-4AE7-A85D-5F3788691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D4F5D-C75E-47B3-925D-EB06C3FA8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F8D7F-E511-4069-948A-34EAC7F28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0325D-758A-43BA-8158-747EAB54B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071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C847D0-971B-46C7-ADF9-D384DE8548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C4EB14-C703-4E6C-83F0-86ACD902D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4E08F7-E018-410C-A6E5-42AE39546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C7DA6-3F21-47AD-A350-3DF3C3CD0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19690-6CF8-43BA-B891-FD288B95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47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BA654-43E6-46E8-A7DB-041FCC09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076DE-6072-4CE2-82B3-BFA002743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CE2211-3659-42A4-AB71-39ECD9487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523164-D472-4F4E-9630-B0F95004A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933BA-B1BE-4E94-B167-D3C80E195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2997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4C8C1-EFE9-4988-8ED3-4596BFF52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B1F04-6ABE-4184-A362-4342E667B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370C0-271E-4A53-8183-7CD2D78C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46BC7-023C-4D0E-A2DC-9B26C5483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5DBF7-597F-4151-BFFD-E2E30DD9F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612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E40B0-DE63-47DE-BE7C-63EF9E176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B2A30-33E4-4D05-9B4A-6475B5CC5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2EC3B5-B1A6-40E2-AAD8-F91C3117C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DE9D99-B0B5-4395-821C-D8E67EFA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3A1C4B-FF2A-40CC-97F5-BBD44AEAE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80FA2-FBAA-40CE-988E-1082406F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30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4DEF9-BAD4-45DC-8B69-8B15DCEF0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6C536-0E8A-453F-A7FB-2A5490A88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09B0FC-8F8A-4AD4-84A5-433554CC0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661BC8-2642-4321-99BF-78E246EC6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96137-8A7F-4312-8A03-8957DA47F1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36DC09-A7D1-43CE-8500-F9400F975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2CEF24-A105-4E95-BA4F-957F194D8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E4AD20-9892-4A9A-A23A-2F25CC6F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47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17039-512F-4FB7-A95F-8CA7A86C6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3F3245-2C99-4C4F-8F5E-7E78835C1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0B712B-C3FF-4602-AFB3-F835C09F6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CD8B3-8536-4245-BE90-3BDEB803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9482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57137-BA6C-43B7-9885-BEBA70D3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052174-ABC6-4A40-A7BA-2FE390C8B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7F9E2F-E1A6-49AF-948D-9841C46CD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88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C6540-FCE6-4E4C-AAB3-7544C973D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CA661-62DB-429C-83ED-461E3CF61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7EAD01-122D-4A71-B893-4E6FE845F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749FC-5F5B-4A4C-B921-AEC2FCF00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35970-1924-4166-B00B-E386AE72E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754A9-79C5-43C7-8171-6E4E89025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7768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2CF08-FA8D-4A5B-A6A1-CE6235367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57DCB0-F3FE-4D51-B14B-C60672C80F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5AD0C-26FC-4265-9C28-CC7244979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7B705F-E792-4B2E-BE48-11BBAACF7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86924-D220-4B60-ACDE-B3A3E6C9D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6BD04-6A46-4164-8AB6-0AED84118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5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CFA05E-4C9B-4700-B306-BFA6AC1AC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E063-3BE2-4130-9F89-24C954BAA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6FEE0-7477-4A4F-9254-57E40A1D2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5969B-92A5-4F84-A402-829DAE2E0BC2}" type="datetimeFigureOut">
              <a:rPr lang="en-GB" smtClean="0"/>
              <a:t>05/08/2020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E0E5A-8348-4157-9179-543BCC0E58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FB6D7-0F3E-4898-A562-2E195B3DBD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04BD2-7EED-4CF4-BCC5-4CB38080C48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59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w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w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A53991B3-BA48-4C98-AC7B-FACF2A6583B8}"/>
              </a:ext>
            </a:extLst>
          </p:cNvPr>
          <p:cNvSpPr/>
          <p:nvPr/>
        </p:nvSpPr>
        <p:spPr>
          <a:xfrm>
            <a:off x="8345424" y="4848640"/>
            <a:ext cx="2301240" cy="17068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66" name="Group 665">
            <a:extLst>
              <a:ext uri="{FF2B5EF4-FFF2-40B4-BE49-F238E27FC236}">
                <a16:creationId xmlns:a16="http://schemas.microsoft.com/office/drawing/2014/main" id="{6C0BAA8A-80D0-4F35-9AAF-161D7B704D01}"/>
              </a:ext>
            </a:extLst>
          </p:cNvPr>
          <p:cNvGrpSpPr/>
          <p:nvPr/>
        </p:nvGrpSpPr>
        <p:grpSpPr>
          <a:xfrm>
            <a:off x="9499883" y="2197745"/>
            <a:ext cx="2301240" cy="2171354"/>
            <a:chOff x="8573187" y="2229388"/>
            <a:chExt cx="2301240" cy="2171354"/>
          </a:xfrm>
        </p:grpSpPr>
        <p:sp>
          <p:nvSpPr>
            <p:cNvPr id="88" name="Rectangle: Rounded Corners 87">
              <a:extLst>
                <a:ext uri="{FF2B5EF4-FFF2-40B4-BE49-F238E27FC236}">
                  <a16:creationId xmlns:a16="http://schemas.microsoft.com/office/drawing/2014/main" id="{4AD1D8E0-70DC-4E0D-AB2D-214B40F33CBD}"/>
                </a:ext>
              </a:extLst>
            </p:cNvPr>
            <p:cNvSpPr/>
            <p:nvPr/>
          </p:nvSpPr>
          <p:spPr>
            <a:xfrm>
              <a:off x="8573187" y="2693862"/>
              <a:ext cx="2301240" cy="170688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grpSp>
          <p:nvGrpSpPr>
            <p:cNvPr id="652" name="Group 651">
              <a:extLst>
                <a:ext uri="{FF2B5EF4-FFF2-40B4-BE49-F238E27FC236}">
                  <a16:creationId xmlns:a16="http://schemas.microsoft.com/office/drawing/2014/main" id="{3B149275-658E-454B-93C8-AEE642932D14}"/>
                </a:ext>
              </a:extLst>
            </p:cNvPr>
            <p:cNvGrpSpPr/>
            <p:nvPr/>
          </p:nvGrpSpPr>
          <p:grpSpPr>
            <a:xfrm>
              <a:off x="9024434" y="2229388"/>
              <a:ext cx="1508618" cy="1060187"/>
              <a:chOff x="9001414" y="1970207"/>
              <a:chExt cx="1508618" cy="1060187"/>
            </a:xfrm>
          </p:grpSpPr>
          <p:pic>
            <p:nvPicPr>
              <p:cNvPr id="373" name="List:arasaac-colour-englis...,File:sentence,MyId:373,SldId:256,TxtBoxId:89,WPos:2,PicIndex:1,DW:39.684,DH:39.684,Txt:sentence">
                <a:extLst>
                  <a:ext uri="{FF2B5EF4-FFF2-40B4-BE49-F238E27FC236}">
                    <a16:creationId xmlns:a16="http://schemas.microsoft.com/office/drawing/2014/main" id="{3FE45790-CBA2-41FD-81C7-5FBB656296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48644" y="1970207"/>
                <a:ext cx="998448" cy="998448"/>
              </a:xfrm>
              <a:prstGeom prst="rect">
                <a:avLst/>
              </a:prstGeom>
            </p:spPr>
          </p:pic>
          <p:sp>
            <p:nvSpPr>
              <p:cNvPr id="89" name="MyId:89,SldId:256,WordCount:3">
                <a:extLst>
                  <a:ext uri="{FF2B5EF4-FFF2-40B4-BE49-F238E27FC236}">
                    <a16:creationId xmlns:a16="http://schemas.microsoft.com/office/drawing/2014/main" id="{B25B121B-25AE-43DC-9627-E48781C08F56}"/>
                  </a:ext>
                </a:extLst>
              </p:cNvPr>
              <p:cNvSpPr txBox="1"/>
              <p:nvPr/>
            </p:nvSpPr>
            <p:spPr>
              <a:xfrm>
                <a:off x="9001414" y="2661062"/>
                <a:ext cx="150861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b="1" dirty="0"/>
                  <a:t>In a sentence:</a:t>
                </a:r>
              </a:p>
            </p:txBody>
          </p:sp>
        </p:grpSp>
      </p:grpSp>
      <p:grpSp>
        <p:nvGrpSpPr>
          <p:cNvPr id="667" name="Group 666">
            <a:extLst>
              <a:ext uri="{FF2B5EF4-FFF2-40B4-BE49-F238E27FC236}">
                <a16:creationId xmlns:a16="http://schemas.microsoft.com/office/drawing/2014/main" id="{BCF74DA7-EA4F-4FE9-8D6D-21CBB2E71ACF}"/>
              </a:ext>
            </a:extLst>
          </p:cNvPr>
          <p:cNvGrpSpPr/>
          <p:nvPr/>
        </p:nvGrpSpPr>
        <p:grpSpPr>
          <a:xfrm>
            <a:off x="8298634" y="302481"/>
            <a:ext cx="2301240" cy="1955359"/>
            <a:chOff x="8526397" y="302481"/>
            <a:chExt cx="2301240" cy="1955359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1C6372D3-BFC7-4673-A719-D44A3F71769A}"/>
                </a:ext>
              </a:extLst>
            </p:cNvPr>
            <p:cNvSpPr/>
            <p:nvPr/>
          </p:nvSpPr>
          <p:spPr>
            <a:xfrm>
              <a:off x="8526397" y="550960"/>
              <a:ext cx="2301240" cy="170688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grpSp>
          <p:nvGrpSpPr>
            <p:cNvPr id="650" name="Group 649">
              <a:extLst>
                <a:ext uri="{FF2B5EF4-FFF2-40B4-BE49-F238E27FC236}">
                  <a16:creationId xmlns:a16="http://schemas.microsoft.com/office/drawing/2014/main" id="{75AC03EA-EF67-427E-B37F-F3D210E0BBA1}"/>
                </a:ext>
              </a:extLst>
            </p:cNvPr>
            <p:cNvGrpSpPr/>
            <p:nvPr/>
          </p:nvGrpSpPr>
          <p:grpSpPr>
            <a:xfrm>
              <a:off x="8822759" y="302481"/>
              <a:ext cx="1790875" cy="873319"/>
              <a:chOff x="7945772" y="178241"/>
              <a:chExt cx="1790875" cy="873319"/>
            </a:xfrm>
          </p:grpSpPr>
          <p:sp>
            <p:nvSpPr>
              <p:cNvPr id="69" name="MyId:69,SldId:256,WordCount:3">
                <a:extLst>
                  <a:ext uri="{FF2B5EF4-FFF2-40B4-BE49-F238E27FC236}">
                    <a16:creationId xmlns:a16="http://schemas.microsoft.com/office/drawing/2014/main" id="{ACFD59F4-F93A-41BB-B25A-117F15BE17BF}"/>
                  </a:ext>
                </a:extLst>
              </p:cNvPr>
              <p:cNvSpPr txBox="1"/>
              <p:nvPr/>
            </p:nvSpPr>
            <p:spPr>
              <a:xfrm>
                <a:off x="7945772" y="682228"/>
                <a:ext cx="17908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b="1" dirty="0"/>
                  <a:t>Similar meaning:</a:t>
                </a:r>
              </a:p>
            </p:txBody>
          </p:sp>
          <p:pic>
            <p:nvPicPr>
              <p:cNvPr id="329" name="List:arasaac-colour-englis...,File:same,MyId:329,SldId:256,TxtBoxId:69,WPos:2,PicIndex:1,DW:39.684,DH:39.684,Txt:same">
                <a:extLst>
                  <a:ext uri="{FF2B5EF4-FFF2-40B4-BE49-F238E27FC236}">
                    <a16:creationId xmlns:a16="http://schemas.microsoft.com/office/drawing/2014/main" id="{60DF5480-AA07-4564-B446-743A8B2761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94827" y="178241"/>
                <a:ext cx="503987" cy="503987"/>
              </a:xfrm>
              <a:prstGeom prst="rect">
                <a:avLst/>
              </a:prstGeom>
            </p:spPr>
          </p:pic>
        </p:grpSp>
      </p:grpSp>
      <p:grpSp>
        <p:nvGrpSpPr>
          <p:cNvPr id="653" name="Group 652">
            <a:extLst>
              <a:ext uri="{FF2B5EF4-FFF2-40B4-BE49-F238E27FC236}">
                <a16:creationId xmlns:a16="http://schemas.microsoft.com/office/drawing/2014/main" id="{19A117CD-BE40-41DA-8DAC-9EC45300B34D}"/>
              </a:ext>
            </a:extLst>
          </p:cNvPr>
          <p:cNvGrpSpPr/>
          <p:nvPr/>
        </p:nvGrpSpPr>
        <p:grpSpPr>
          <a:xfrm>
            <a:off x="9027423" y="4452276"/>
            <a:ext cx="1114792" cy="960262"/>
            <a:chOff x="8101292" y="4072137"/>
            <a:chExt cx="1114792" cy="960262"/>
          </a:xfrm>
        </p:grpSpPr>
        <p:pic>
          <p:nvPicPr>
            <p:cNvPr id="401" name="List:arasaac-colour-englis...,File:opposit,MyId:401,SldId:256,TxtBoxId:75,WPos:0,PicIndex:2,DW:63.003,DH:63.153,Txt:opposite">
              <a:extLst>
                <a:ext uri="{FF2B5EF4-FFF2-40B4-BE49-F238E27FC236}">
                  <a16:creationId xmlns:a16="http://schemas.microsoft.com/office/drawing/2014/main" id="{25AC57A3-3931-4B9B-9105-28C7F6B53C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97179" y="4072137"/>
              <a:ext cx="800138" cy="800138"/>
            </a:xfrm>
            <a:prstGeom prst="rect">
              <a:avLst/>
            </a:prstGeom>
          </p:spPr>
        </p:pic>
        <p:sp>
          <p:nvSpPr>
            <p:cNvPr id="75" name="MyId:75,SldId:256,WordCount:1">
              <a:extLst>
                <a:ext uri="{FF2B5EF4-FFF2-40B4-BE49-F238E27FC236}">
                  <a16:creationId xmlns:a16="http://schemas.microsoft.com/office/drawing/2014/main" id="{EE6CE4EA-9861-46D7-83D9-406FFB18110C}"/>
                </a:ext>
              </a:extLst>
            </p:cNvPr>
            <p:cNvSpPr txBox="1"/>
            <p:nvPr/>
          </p:nvSpPr>
          <p:spPr>
            <a:xfrm>
              <a:off x="8101292" y="4663067"/>
              <a:ext cx="11147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Opposite:</a:t>
              </a:r>
            </a:p>
          </p:txBody>
        </p:sp>
      </p:grp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5CBD01D3-2A99-4144-8CE8-175FE2CADE56}"/>
              </a:ext>
            </a:extLst>
          </p:cNvPr>
          <p:cNvSpPr/>
          <p:nvPr/>
        </p:nvSpPr>
        <p:spPr>
          <a:xfrm>
            <a:off x="1633948" y="4855007"/>
            <a:ext cx="2301240" cy="170688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68" name="Group 667">
            <a:extLst>
              <a:ext uri="{FF2B5EF4-FFF2-40B4-BE49-F238E27FC236}">
                <a16:creationId xmlns:a16="http://schemas.microsoft.com/office/drawing/2014/main" id="{F47156EE-9490-488D-9960-47132BF1D537}"/>
              </a:ext>
            </a:extLst>
          </p:cNvPr>
          <p:cNvGrpSpPr/>
          <p:nvPr/>
        </p:nvGrpSpPr>
        <p:grpSpPr>
          <a:xfrm>
            <a:off x="1633948" y="296113"/>
            <a:ext cx="2301240" cy="1989411"/>
            <a:chOff x="1317574" y="296113"/>
            <a:chExt cx="2301240" cy="1989411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B5372F4B-1756-4A12-B753-C42B416DF44B}"/>
                </a:ext>
              </a:extLst>
            </p:cNvPr>
            <p:cNvSpPr/>
            <p:nvPr/>
          </p:nvSpPr>
          <p:spPr>
            <a:xfrm>
              <a:off x="1317574" y="578644"/>
              <a:ext cx="2301240" cy="1706880"/>
            </a:xfrm>
            <a:prstGeom prst="roundRect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grpSp>
          <p:nvGrpSpPr>
            <p:cNvPr id="649" name="Group 648">
              <a:extLst>
                <a:ext uri="{FF2B5EF4-FFF2-40B4-BE49-F238E27FC236}">
                  <a16:creationId xmlns:a16="http://schemas.microsoft.com/office/drawing/2014/main" id="{35E5491D-CBD2-4C65-B4FB-58F89F292AD4}"/>
                </a:ext>
              </a:extLst>
            </p:cNvPr>
            <p:cNvGrpSpPr/>
            <p:nvPr/>
          </p:nvGrpSpPr>
          <p:grpSpPr>
            <a:xfrm>
              <a:off x="1729929" y="296113"/>
              <a:ext cx="1611660" cy="853973"/>
              <a:chOff x="916906" y="191277"/>
              <a:chExt cx="1611660" cy="853973"/>
            </a:xfrm>
          </p:grpSpPr>
          <p:sp>
            <p:nvSpPr>
              <p:cNvPr id="83" name="MyId:83,SldId:256,WordCount:3">
                <a:extLst>
                  <a:ext uri="{FF2B5EF4-FFF2-40B4-BE49-F238E27FC236}">
                    <a16:creationId xmlns:a16="http://schemas.microsoft.com/office/drawing/2014/main" id="{7D1E6EE9-1658-4B4F-AA15-F3AD6DF3D8FE}"/>
                  </a:ext>
                </a:extLst>
              </p:cNvPr>
              <p:cNvSpPr txBox="1"/>
              <p:nvPr/>
            </p:nvSpPr>
            <p:spPr>
              <a:xfrm>
                <a:off x="916906" y="675918"/>
                <a:ext cx="16116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b="1" dirty="0"/>
                  <a:t>Part of speech:</a:t>
                </a:r>
              </a:p>
            </p:txBody>
          </p:sp>
          <p:grpSp>
            <p:nvGrpSpPr>
              <p:cNvPr id="646" name="Group 645">
                <a:extLst>
                  <a:ext uri="{FF2B5EF4-FFF2-40B4-BE49-F238E27FC236}">
                    <a16:creationId xmlns:a16="http://schemas.microsoft.com/office/drawing/2014/main" id="{7F988C45-388B-4E18-9F22-3B92101970D0}"/>
                  </a:ext>
                </a:extLst>
              </p:cNvPr>
              <p:cNvGrpSpPr/>
              <p:nvPr/>
            </p:nvGrpSpPr>
            <p:grpSpPr>
              <a:xfrm>
                <a:off x="926922" y="191277"/>
                <a:ext cx="1568737" cy="530361"/>
                <a:chOff x="1009013" y="191277"/>
                <a:chExt cx="1568737" cy="530361"/>
              </a:xfrm>
            </p:grpSpPr>
            <p:pic>
              <p:nvPicPr>
                <p:cNvPr id="359" name="List:arasaac-colour-englis...,File:thing,MyId:245,SldId:256,TxtBoxId:83,WPos:0,PicIndex:2,DW:39.684,DH:39.684,Txt:thing">
                  <a:extLst>
                    <a:ext uri="{FF2B5EF4-FFF2-40B4-BE49-F238E27FC236}">
                      <a16:creationId xmlns:a16="http://schemas.microsoft.com/office/drawing/2014/main" id="{E022B769-98D8-421D-AF6A-5D0AA4BDB5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09013" y="191277"/>
                  <a:ext cx="503987" cy="503987"/>
                </a:xfrm>
                <a:prstGeom prst="rect">
                  <a:avLst/>
                </a:prstGeom>
              </p:spPr>
            </p:pic>
            <p:pic>
              <p:nvPicPr>
                <p:cNvPr id="361" name="List:arasaac-colour-englis...,File:verb,MyId:247,SldId:256,TxtBoxId:83,WPos:1,PicIndex:1,DW:39.684,DH:39.684,Txt:verb">
                  <a:extLst>
                    <a:ext uri="{FF2B5EF4-FFF2-40B4-BE49-F238E27FC236}">
                      <a16:creationId xmlns:a16="http://schemas.microsoft.com/office/drawing/2014/main" id="{A1C2308F-DBD4-4E70-A0E5-076D833581E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541388" y="217651"/>
                  <a:ext cx="503987" cy="503987"/>
                </a:xfrm>
                <a:prstGeom prst="rect">
                  <a:avLst/>
                </a:prstGeom>
              </p:spPr>
            </p:pic>
            <p:pic>
              <p:nvPicPr>
                <p:cNvPr id="363" name="List:arasaac-colour-englis...,File:thought,MyId:254,SldId:256,TxtBoxId:83,WPos:2,PicIndex:1,DW:39.684,DH:39.684,Txt:thought">
                  <a:extLst>
                    <a:ext uri="{FF2B5EF4-FFF2-40B4-BE49-F238E27FC236}">
                      <a16:creationId xmlns:a16="http://schemas.microsoft.com/office/drawing/2014/main" id="{4C79B642-E12B-442A-B667-8A1C5BEB96A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073763" y="217651"/>
                  <a:ext cx="503987" cy="503987"/>
                </a:xfrm>
                <a:prstGeom prst="rect">
                  <a:avLst/>
                </a:prstGeom>
              </p:spPr>
            </p:pic>
          </p:grpSp>
        </p:grpSp>
      </p:grpSp>
      <p:grpSp>
        <p:nvGrpSpPr>
          <p:cNvPr id="655" name="Group 654">
            <a:extLst>
              <a:ext uri="{FF2B5EF4-FFF2-40B4-BE49-F238E27FC236}">
                <a16:creationId xmlns:a16="http://schemas.microsoft.com/office/drawing/2014/main" id="{37671A22-0380-47FB-A40F-5F40ED3E6682}"/>
              </a:ext>
            </a:extLst>
          </p:cNvPr>
          <p:cNvGrpSpPr/>
          <p:nvPr/>
        </p:nvGrpSpPr>
        <p:grpSpPr>
          <a:xfrm>
            <a:off x="1807536" y="4550340"/>
            <a:ext cx="1994072" cy="873319"/>
            <a:chOff x="1112738" y="4369241"/>
            <a:chExt cx="1994072" cy="873319"/>
          </a:xfrm>
        </p:grpSpPr>
        <p:sp>
          <p:nvSpPr>
            <p:cNvPr id="79" name="MyId:79,SldId:256,WordCount:2">
              <a:extLst>
                <a:ext uri="{FF2B5EF4-FFF2-40B4-BE49-F238E27FC236}">
                  <a16:creationId xmlns:a16="http://schemas.microsoft.com/office/drawing/2014/main" id="{ADE294DC-494E-4BBC-9CA0-0FBAC8972344}"/>
                </a:ext>
              </a:extLst>
            </p:cNvPr>
            <p:cNvSpPr txBox="1"/>
            <p:nvPr/>
          </p:nvSpPr>
          <p:spPr>
            <a:xfrm>
              <a:off x="1112738" y="4873228"/>
              <a:ext cx="1994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Other information:</a:t>
              </a:r>
            </a:p>
          </p:txBody>
        </p:sp>
        <p:grpSp>
          <p:nvGrpSpPr>
            <p:cNvPr id="647" name="Group 646">
              <a:extLst>
                <a:ext uri="{FF2B5EF4-FFF2-40B4-BE49-F238E27FC236}">
                  <a16:creationId xmlns:a16="http://schemas.microsoft.com/office/drawing/2014/main" id="{4831778F-7EB2-4AA3-884F-D23AFE8249FC}"/>
                </a:ext>
              </a:extLst>
            </p:cNvPr>
            <p:cNvGrpSpPr/>
            <p:nvPr/>
          </p:nvGrpSpPr>
          <p:grpSpPr>
            <a:xfrm>
              <a:off x="1567782" y="4369241"/>
              <a:ext cx="1043973" cy="503987"/>
              <a:chOff x="1734567" y="4369241"/>
              <a:chExt cx="1043973" cy="503987"/>
            </a:xfrm>
          </p:grpSpPr>
          <p:pic>
            <p:nvPicPr>
              <p:cNvPr id="505" name="List:arasaac-colour-englis...,File:other,MyId:505,SldId:256,TxtBoxId:79,WPos:0,PicIndex:2,DW:39.684,DH:39.684,Txt:other">
                <a:extLst>
                  <a:ext uri="{FF2B5EF4-FFF2-40B4-BE49-F238E27FC236}">
                    <a16:creationId xmlns:a16="http://schemas.microsoft.com/office/drawing/2014/main" id="{4426F74A-52FF-453F-B539-72F7AE3584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34567" y="4369241"/>
                <a:ext cx="503987" cy="503987"/>
              </a:xfrm>
              <a:prstGeom prst="rect">
                <a:avLst/>
              </a:prstGeom>
            </p:spPr>
          </p:pic>
          <p:pic>
            <p:nvPicPr>
              <p:cNvPr id="517" name="List:arasaac-colour-englis...,File:information,MyId:517,SldId:256,TxtBoxId:79,WPos:1,PicIndex:1,DW:39.684,DH:39.684,Txt:information">
                <a:extLst>
                  <a:ext uri="{FF2B5EF4-FFF2-40B4-BE49-F238E27FC236}">
                    <a16:creationId xmlns:a16="http://schemas.microsoft.com/office/drawing/2014/main" id="{8157E882-43EA-4EBA-8DE1-21BF6FA98F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74553" y="4369241"/>
                <a:ext cx="503987" cy="503987"/>
              </a:xfrm>
              <a:prstGeom prst="rect">
                <a:avLst/>
              </a:prstGeom>
            </p:spPr>
          </p:pic>
        </p:grpSp>
      </p:grpSp>
      <p:grpSp>
        <p:nvGrpSpPr>
          <p:cNvPr id="665" name="Group 664">
            <a:extLst>
              <a:ext uri="{FF2B5EF4-FFF2-40B4-BE49-F238E27FC236}">
                <a16:creationId xmlns:a16="http://schemas.microsoft.com/office/drawing/2014/main" id="{89408F91-DC8B-4496-8EA2-4008033E1FAB}"/>
              </a:ext>
            </a:extLst>
          </p:cNvPr>
          <p:cNvGrpSpPr/>
          <p:nvPr/>
        </p:nvGrpSpPr>
        <p:grpSpPr>
          <a:xfrm>
            <a:off x="340542" y="2464388"/>
            <a:ext cx="2301240" cy="1965241"/>
            <a:chOff x="1317574" y="2496031"/>
            <a:chExt cx="2301240" cy="1965241"/>
          </a:xfrm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4E22B2C0-AED7-465A-987F-8C50E6211440}"/>
                </a:ext>
              </a:extLst>
            </p:cNvPr>
            <p:cNvSpPr/>
            <p:nvPr/>
          </p:nvSpPr>
          <p:spPr>
            <a:xfrm>
              <a:off x="1317574" y="2754392"/>
              <a:ext cx="2301240" cy="1706880"/>
            </a:xfrm>
            <a:prstGeom prst="roundRect">
              <a:avLst/>
            </a:prstGeom>
            <a:noFill/>
            <a:ln w="38100"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grpSp>
          <p:nvGrpSpPr>
            <p:cNvPr id="651" name="Group 650">
              <a:extLst>
                <a:ext uri="{FF2B5EF4-FFF2-40B4-BE49-F238E27FC236}">
                  <a16:creationId xmlns:a16="http://schemas.microsoft.com/office/drawing/2014/main" id="{F97BEB73-603F-4B5C-9769-5DB01F044874}"/>
                </a:ext>
              </a:extLst>
            </p:cNvPr>
            <p:cNvGrpSpPr/>
            <p:nvPr/>
          </p:nvGrpSpPr>
          <p:grpSpPr>
            <a:xfrm>
              <a:off x="1926346" y="2496031"/>
              <a:ext cx="1097032" cy="873319"/>
              <a:chOff x="1328759" y="2163013"/>
              <a:chExt cx="1097032" cy="873319"/>
            </a:xfrm>
          </p:grpSpPr>
          <p:sp>
            <p:nvSpPr>
              <p:cNvPr id="87" name="MyId:87,SldId:256,WordCount:1">
                <a:extLst>
                  <a:ext uri="{FF2B5EF4-FFF2-40B4-BE49-F238E27FC236}">
                    <a16:creationId xmlns:a16="http://schemas.microsoft.com/office/drawing/2014/main" id="{6B232BE0-1DF1-4E71-A9EB-53CFCA64AFED}"/>
                  </a:ext>
                </a:extLst>
              </p:cNvPr>
              <p:cNvSpPr txBox="1"/>
              <p:nvPr/>
            </p:nvSpPr>
            <p:spPr>
              <a:xfrm>
                <a:off x="1328759" y="2667000"/>
                <a:ext cx="1097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GB" b="1" dirty="0"/>
                  <a:t>Category:</a:t>
                </a:r>
              </a:p>
            </p:txBody>
          </p:sp>
          <p:pic>
            <p:nvPicPr>
              <p:cNvPr id="553" name="List:arasaac-colour-englis...,File:category,MyId:553,SldId:256,TxtBoxId:87,WPos:0,PicIndex:1,DW:39.684,DH:39.684,Txt:category">
                <a:extLst>
                  <a:ext uri="{FF2B5EF4-FFF2-40B4-BE49-F238E27FC236}">
                    <a16:creationId xmlns:a16="http://schemas.microsoft.com/office/drawing/2014/main" id="{C13302B2-C277-4B49-B727-2FF9609C34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618613" y="2163013"/>
                <a:ext cx="503987" cy="503987"/>
              </a:xfrm>
              <a:prstGeom prst="rect">
                <a:avLst/>
              </a:prstGeom>
            </p:spPr>
          </p:pic>
        </p:grpSp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F8229EF-9765-40E2-9F75-1AC1281269EA}"/>
              </a:ext>
            </a:extLst>
          </p:cNvPr>
          <p:cNvSpPr/>
          <p:nvPr/>
        </p:nvSpPr>
        <p:spPr>
          <a:xfrm>
            <a:off x="4501867" y="2607038"/>
            <a:ext cx="3230088" cy="163879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98CB2AC3-7D32-4E1A-A129-4945F3125DC3}"/>
              </a:ext>
            </a:extLst>
          </p:cNvPr>
          <p:cNvSpPr/>
          <p:nvPr/>
        </p:nvSpPr>
        <p:spPr>
          <a:xfrm>
            <a:off x="4966291" y="536782"/>
            <a:ext cx="2301240" cy="1706880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A1034461-5978-4494-91A3-9686F5582833}"/>
              </a:ext>
            </a:extLst>
          </p:cNvPr>
          <p:cNvSpPr/>
          <p:nvPr/>
        </p:nvSpPr>
        <p:spPr>
          <a:xfrm>
            <a:off x="4966291" y="4888278"/>
            <a:ext cx="2301240" cy="1706880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91" name="MyId:91,SldId:256,WordCount:5">
            <a:extLst>
              <a:ext uri="{FF2B5EF4-FFF2-40B4-BE49-F238E27FC236}">
                <a16:creationId xmlns:a16="http://schemas.microsoft.com/office/drawing/2014/main" id="{6556B3BB-B005-4713-9CD8-1D11C1613750}"/>
              </a:ext>
            </a:extLst>
          </p:cNvPr>
          <p:cNvSpPr txBox="1"/>
          <p:nvPr/>
        </p:nvSpPr>
        <p:spPr>
          <a:xfrm>
            <a:off x="4909497" y="5012465"/>
            <a:ext cx="2414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To do with who/what?:</a:t>
            </a: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7EF4A76D-4DC0-4B42-937A-6BD9894D2AF9}"/>
              </a:ext>
            </a:extLst>
          </p:cNvPr>
          <p:cNvGrpSpPr/>
          <p:nvPr/>
        </p:nvGrpSpPr>
        <p:grpSpPr>
          <a:xfrm>
            <a:off x="5566884" y="4508478"/>
            <a:ext cx="1043373" cy="503988"/>
            <a:chOff x="5014209" y="4394356"/>
            <a:chExt cx="1043373" cy="503988"/>
          </a:xfrm>
        </p:grpSpPr>
        <p:pic>
          <p:nvPicPr>
            <p:cNvPr id="429" name="List:arasaac-colour-englis...,File:who,MyId:429,SldId:256,TxtBoxId:91,WPos:3,PicIndex:1,DW:39.684,DH:39.684,Txt:who">
              <a:extLst>
                <a:ext uri="{FF2B5EF4-FFF2-40B4-BE49-F238E27FC236}">
                  <a16:creationId xmlns:a16="http://schemas.microsoft.com/office/drawing/2014/main" id="{B917D036-AB9D-4004-B2B9-DD5F903C7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4209" y="4394356"/>
              <a:ext cx="503987" cy="503987"/>
            </a:xfrm>
            <a:prstGeom prst="rect">
              <a:avLst/>
            </a:prstGeom>
          </p:spPr>
        </p:pic>
        <p:pic>
          <p:nvPicPr>
            <p:cNvPr id="485" name="List:mulberry-english$online,File:what,MyId:485,SldId:256,TxtBoxId:91,WPos:4,PicIndex:7,DW:39.684,DH:39.684,Txt:what">
              <a:extLst>
                <a:ext uri="{FF2B5EF4-FFF2-40B4-BE49-F238E27FC236}">
                  <a16:creationId xmlns:a16="http://schemas.microsoft.com/office/drawing/2014/main" id="{E39DE29C-D9E9-4FEF-91D3-B12DE1BCE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4796" y="4394357"/>
              <a:ext cx="502786" cy="503987"/>
            </a:xfrm>
            <a:prstGeom prst="rect">
              <a:avLst/>
            </a:prstGeom>
          </p:spPr>
        </p:pic>
      </p:grpSp>
      <p:sp>
        <p:nvSpPr>
          <p:cNvPr id="85" name="MyId:85,SldId:256,WordCount:2">
            <a:extLst>
              <a:ext uri="{FF2B5EF4-FFF2-40B4-BE49-F238E27FC236}">
                <a16:creationId xmlns:a16="http://schemas.microsoft.com/office/drawing/2014/main" id="{F7005C81-13AC-44C0-8344-9F31A6B34840}"/>
              </a:ext>
            </a:extLst>
          </p:cNvPr>
          <p:cNvSpPr txBox="1"/>
          <p:nvPr/>
        </p:nvSpPr>
        <p:spPr>
          <a:xfrm>
            <a:off x="5485168" y="766829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Describe it:</a:t>
            </a:r>
          </a:p>
        </p:txBody>
      </p:sp>
      <p:pic>
        <p:nvPicPr>
          <p:cNvPr id="643" name="List:arasaac-colour-englis...,File:talk,MyId:643,SldId:256,TxtBoxId:85,WPos:0,PicIndex:7,DW:39.684,DH:39.684,Txt:describe">
            <a:extLst>
              <a:ext uri="{FF2B5EF4-FFF2-40B4-BE49-F238E27FC236}">
                <a16:creationId xmlns:a16="http://schemas.microsoft.com/office/drawing/2014/main" id="{AA624D70-E079-4E18-AD82-C3418C0BCBE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01" y="262842"/>
            <a:ext cx="503987" cy="503987"/>
          </a:xfrm>
          <a:prstGeom prst="rect">
            <a:avLst/>
          </a:prstGeom>
        </p:spPr>
      </p:pic>
      <p:sp>
        <p:nvSpPr>
          <p:cNvPr id="5" name="MyId:5,SldId:256,WordCount:1">
            <a:extLst>
              <a:ext uri="{FF2B5EF4-FFF2-40B4-BE49-F238E27FC236}">
                <a16:creationId xmlns:a16="http://schemas.microsoft.com/office/drawing/2014/main" id="{62745388-1BCB-4682-8BAF-F60CC5F3B1D1}"/>
              </a:ext>
            </a:extLst>
          </p:cNvPr>
          <p:cNvSpPr txBox="1"/>
          <p:nvPr/>
        </p:nvSpPr>
        <p:spPr>
          <a:xfrm>
            <a:off x="5413064" y="3041714"/>
            <a:ext cx="13994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4400" b="1" dirty="0"/>
              <a:t>word</a:t>
            </a:r>
          </a:p>
        </p:txBody>
      </p:sp>
      <p:cxnSp>
        <p:nvCxnSpPr>
          <p:cNvPr id="672" name="Straight Arrow Connector 671">
            <a:extLst>
              <a:ext uri="{FF2B5EF4-FFF2-40B4-BE49-F238E27FC236}">
                <a16:creationId xmlns:a16="http://schemas.microsoft.com/office/drawing/2014/main" id="{3DF66C97-A4A5-4C2E-BD3E-2AA1272AA34E}"/>
              </a:ext>
            </a:extLst>
          </p:cNvPr>
          <p:cNvCxnSpPr>
            <a:stCxn id="4" idx="2"/>
            <a:endCxn id="86" idx="3"/>
          </p:cNvCxnSpPr>
          <p:nvPr/>
        </p:nvCxnSpPr>
        <p:spPr>
          <a:xfrm flipH="1">
            <a:off x="2641782" y="3426435"/>
            <a:ext cx="1860085" cy="14975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4" name="Straight Arrow Connector 673">
            <a:extLst>
              <a:ext uri="{FF2B5EF4-FFF2-40B4-BE49-F238E27FC236}">
                <a16:creationId xmlns:a16="http://schemas.microsoft.com/office/drawing/2014/main" id="{5B3E7D59-3647-4A4E-964B-7797BDA06800}"/>
              </a:ext>
            </a:extLst>
          </p:cNvPr>
          <p:cNvCxnSpPr>
            <a:cxnSpLocks/>
            <a:stCxn id="4" idx="1"/>
            <a:endCxn id="81" idx="2"/>
          </p:cNvCxnSpPr>
          <p:nvPr/>
        </p:nvCxnSpPr>
        <p:spPr>
          <a:xfrm flipH="1" flipV="1">
            <a:off x="2784568" y="2285524"/>
            <a:ext cx="2190334" cy="56151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7" name="Straight Arrow Connector 676">
            <a:extLst>
              <a:ext uri="{FF2B5EF4-FFF2-40B4-BE49-F238E27FC236}">
                <a16:creationId xmlns:a16="http://schemas.microsoft.com/office/drawing/2014/main" id="{B1900F69-BACE-455F-AF56-8A163C7CEFAB}"/>
              </a:ext>
            </a:extLst>
          </p:cNvPr>
          <p:cNvCxnSpPr>
            <a:stCxn id="4" idx="0"/>
            <a:endCxn id="84" idx="2"/>
          </p:cNvCxnSpPr>
          <p:nvPr/>
        </p:nvCxnSpPr>
        <p:spPr>
          <a:xfrm flipV="1">
            <a:off x="6116911" y="2243662"/>
            <a:ext cx="0" cy="36337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9" name="Straight Arrow Connector 678">
            <a:extLst>
              <a:ext uri="{FF2B5EF4-FFF2-40B4-BE49-F238E27FC236}">
                <a16:creationId xmlns:a16="http://schemas.microsoft.com/office/drawing/2014/main" id="{C661195A-03D4-4388-AEF6-71532EFBE745}"/>
              </a:ext>
            </a:extLst>
          </p:cNvPr>
          <p:cNvCxnSpPr>
            <a:stCxn id="4" idx="7"/>
            <a:endCxn id="68" idx="2"/>
          </p:cNvCxnSpPr>
          <p:nvPr/>
        </p:nvCxnSpPr>
        <p:spPr>
          <a:xfrm flipV="1">
            <a:off x="7258920" y="2257840"/>
            <a:ext cx="2190334" cy="58919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Arrow Connector 680">
            <a:extLst>
              <a:ext uri="{FF2B5EF4-FFF2-40B4-BE49-F238E27FC236}">
                <a16:creationId xmlns:a16="http://schemas.microsoft.com/office/drawing/2014/main" id="{8746E14E-6E9A-44FA-8CB5-039E526FAB97}"/>
              </a:ext>
            </a:extLst>
          </p:cNvPr>
          <p:cNvCxnSpPr>
            <a:cxnSpLocks/>
            <a:stCxn id="4" idx="6"/>
            <a:endCxn id="88" idx="1"/>
          </p:cNvCxnSpPr>
          <p:nvPr/>
        </p:nvCxnSpPr>
        <p:spPr>
          <a:xfrm>
            <a:off x="7731955" y="3426435"/>
            <a:ext cx="1767928" cy="8922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Arrow Connector 682">
            <a:extLst>
              <a:ext uri="{FF2B5EF4-FFF2-40B4-BE49-F238E27FC236}">
                <a16:creationId xmlns:a16="http://schemas.microsoft.com/office/drawing/2014/main" id="{93D16787-AC06-4D33-8846-4AC131753571}"/>
              </a:ext>
            </a:extLst>
          </p:cNvPr>
          <p:cNvCxnSpPr>
            <a:stCxn id="4" idx="5"/>
            <a:endCxn id="73" idx="1"/>
          </p:cNvCxnSpPr>
          <p:nvPr/>
        </p:nvCxnSpPr>
        <p:spPr>
          <a:xfrm>
            <a:off x="7258920" y="4005836"/>
            <a:ext cx="1086504" cy="169624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5" name="Straight Arrow Connector 684">
            <a:extLst>
              <a:ext uri="{FF2B5EF4-FFF2-40B4-BE49-F238E27FC236}">
                <a16:creationId xmlns:a16="http://schemas.microsoft.com/office/drawing/2014/main" id="{A39D500F-3390-4E90-A69D-865E034FA033}"/>
              </a:ext>
            </a:extLst>
          </p:cNvPr>
          <p:cNvCxnSpPr>
            <a:stCxn id="4" idx="4"/>
          </p:cNvCxnSpPr>
          <p:nvPr/>
        </p:nvCxnSpPr>
        <p:spPr>
          <a:xfrm>
            <a:off x="6116911" y="4245832"/>
            <a:ext cx="10712" cy="64244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" name="Straight Arrow Connector 686">
            <a:extLst>
              <a:ext uri="{FF2B5EF4-FFF2-40B4-BE49-F238E27FC236}">
                <a16:creationId xmlns:a16="http://schemas.microsoft.com/office/drawing/2014/main" id="{61B6C626-78E3-43EE-A74F-B30D2249605D}"/>
              </a:ext>
            </a:extLst>
          </p:cNvPr>
          <p:cNvCxnSpPr>
            <a:stCxn id="4" idx="3"/>
            <a:endCxn id="77" idx="3"/>
          </p:cNvCxnSpPr>
          <p:nvPr/>
        </p:nvCxnSpPr>
        <p:spPr>
          <a:xfrm flipH="1">
            <a:off x="3935188" y="4005836"/>
            <a:ext cx="1039714" cy="1702611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5" name="TextBox 694">
            <a:extLst>
              <a:ext uri="{FF2B5EF4-FFF2-40B4-BE49-F238E27FC236}">
                <a16:creationId xmlns:a16="http://schemas.microsoft.com/office/drawing/2014/main" id="{349ACFEF-55FE-406A-9807-1D1BE19EA5C6}"/>
              </a:ext>
            </a:extLst>
          </p:cNvPr>
          <p:cNvSpPr txBox="1"/>
          <p:nvPr/>
        </p:nvSpPr>
        <p:spPr>
          <a:xfrm>
            <a:off x="13589" y="19657"/>
            <a:ext cx="1515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303812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A53991B3-BA48-4C98-AC7B-FACF2A6583B8}"/>
              </a:ext>
            </a:extLst>
          </p:cNvPr>
          <p:cNvSpPr/>
          <p:nvPr/>
        </p:nvSpPr>
        <p:spPr>
          <a:xfrm>
            <a:off x="8345424" y="4848640"/>
            <a:ext cx="2301240" cy="17068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4AD1D8E0-70DC-4E0D-AB2D-214B40F33CBD}"/>
              </a:ext>
            </a:extLst>
          </p:cNvPr>
          <p:cNvSpPr/>
          <p:nvPr/>
        </p:nvSpPr>
        <p:spPr>
          <a:xfrm>
            <a:off x="9499883" y="2662219"/>
            <a:ext cx="2301240" cy="170688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52" name="Group 651">
            <a:extLst>
              <a:ext uri="{FF2B5EF4-FFF2-40B4-BE49-F238E27FC236}">
                <a16:creationId xmlns:a16="http://schemas.microsoft.com/office/drawing/2014/main" id="{3B149275-658E-454B-93C8-AEE642932D14}"/>
              </a:ext>
            </a:extLst>
          </p:cNvPr>
          <p:cNvGrpSpPr/>
          <p:nvPr/>
        </p:nvGrpSpPr>
        <p:grpSpPr>
          <a:xfrm>
            <a:off x="9951130" y="2197745"/>
            <a:ext cx="1508618" cy="1060187"/>
            <a:chOff x="9001414" y="1970207"/>
            <a:chExt cx="1508618" cy="1060187"/>
          </a:xfrm>
        </p:grpSpPr>
        <p:pic>
          <p:nvPicPr>
            <p:cNvPr id="373" name="List:arasaac-colour-englis...,File:sentence,MyId:373,SldId:256,TxtBoxId:89,WPos:2,PicIndex:1,DW:39.684,DH:39.684,Txt:sentence">
              <a:extLst>
                <a:ext uri="{FF2B5EF4-FFF2-40B4-BE49-F238E27FC236}">
                  <a16:creationId xmlns:a16="http://schemas.microsoft.com/office/drawing/2014/main" id="{3FE45790-CBA2-41FD-81C7-5FBB6562968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8644" y="1970207"/>
              <a:ext cx="998448" cy="998448"/>
            </a:xfrm>
            <a:prstGeom prst="rect">
              <a:avLst/>
            </a:prstGeom>
          </p:spPr>
        </p:pic>
        <p:sp>
          <p:nvSpPr>
            <p:cNvPr id="89" name="MyId:89,SldId:256,WordCount:3">
              <a:extLst>
                <a:ext uri="{FF2B5EF4-FFF2-40B4-BE49-F238E27FC236}">
                  <a16:creationId xmlns:a16="http://schemas.microsoft.com/office/drawing/2014/main" id="{B25B121B-25AE-43DC-9627-E48781C08F56}"/>
                </a:ext>
              </a:extLst>
            </p:cNvPr>
            <p:cNvSpPr txBox="1"/>
            <p:nvPr/>
          </p:nvSpPr>
          <p:spPr>
            <a:xfrm>
              <a:off x="9001414" y="2661062"/>
              <a:ext cx="1508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In a sentence:</a:t>
              </a:r>
            </a:p>
          </p:txBody>
        </p:sp>
      </p:grp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1C6372D3-BFC7-4673-A719-D44A3F71769A}"/>
              </a:ext>
            </a:extLst>
          </p:cNvPr>
          <p:cNvSpPr/>
          <p:nvPr/>
        </p:nvSpPr>
        <p:spPr>
          <a:xfrm>
            <a:off x="8298634" y="550960"/>
            <a:ext cx="2301240" cy="170688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50" name="Group 649">
            <a:extLst>
              <a:ext uri="{FF2B5EF4-FFF2-40B4-BE49-F238E27FC236}">
                <a16:creationId xmlns:a16="http://schemas.microsoft.com/office/drawing/2014/main" id="{75AC03EA-EF67-427E-B37F-F3D210E0BBA1}"/>
              </a:ext>
            </a:extLst>
          </p:cNvPr>
          <p:cNvGrpSpPr/>
          <p:nvPr/>
        </p:nvGrpSpPr>
        <p:grpSpPr>
          <a:xfrm>
            <a:off x="8594996" y="302481"/>
            <a:ext cx="1790875" cy="873319"/>
            <a:chOff x="7945772" y="178241"/>
            <a:chExt cx="1790875" cy="873319"/>
          </a:xfrm>
        </p:grpSpPr>
        <p:sp>
          <p:nvSpPr>
            <p:cNvPr id="69" name="MyId:69,SldId:256,WordCount:3">
              <a:extLst>
                <a:ext uri="{FF2B5EF4-FFF2-40B4-BE49-F238E27FC236}">
                  <a16:creationId xmlns:a16="http://schemas.microsoft.com/office/drawing/2014/main" id="{ACFD59F4-F93A-41BB-B25A-117F15BE17BF}"/>
                </a:ext>
              </a:extLst>
            </p:cNvPr>
            <p:cNvSpPr txBox="1"/>
            <p:nvPr/>
          </p:nvSpPr>
          <p:spPr>
            <a:xfrm>
              <a:off x="7945772" y="682228"/>
              <a:ext cx="17908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Similar meaning:</a:t>
              </a:r>
            </a:p>
          </p:txBody>
        </p:sp>
        <p:pic>
          <p:nvPicPr>
            <p:cNvPr id="329" name="List:arasaac-colour-englis...,File:same,MyId:329,SldId:256,TxtBoxId:69,WPos:2,PicIndex:1,DW:39.684,DH:39.684,Txt:same">
              <a:extLst>
                <a:ext uri="{FF2B5EF4-FFF2-40B4-BE49-F238E27FC236}">
                  <a16:creationId xmlns:a16="http://schemas.microsoft.com/office/drawing/2014/main" id="{60DF5480-AA07-4564-B446-743A8B276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4827" y="178241"/>
              <a:ext cx="503987" cy="503987"/>
            </a:xfrm>
            <a:prstGeom prst="rect">
              <a:avLst/>
            </a:prstGeom>
          </p:spPr>
        </p:pic>
      </p:grpSp>
      <p:pic>
        <p:nvPicPr>
          <p:cNvPr id="401" name="List:arasaac-colour-englis...,File:opposit,MyId:401,SldId:256,TxtBoxId:75,WPos:0,PicIndex:2,DW:63.003,DH:63.153,Txt:opposite">
            <a:extLst>
              <a:ext uri="{FF2B5EF4-FFF2-40B4-BE49-F238E27FC236}">
                <a16:creationId xmlns:a16="http://schemas.microsoft.com/office/drawing/2014/main" id="{25AC57A3-3931-4B9B-9105-28C7F6B53C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310" y="4452276"/>
            <a:ext cx="800138" cy="800138"/>
          </a:xfrm>
          <a:prstGeom prst="rect">
            <a:avLst/>
          </a:prstGeom>
        </p:spPr>
      </p:pic>
      <p:sp>
        <p:nvSpPr>
          <p:cNvPr id="75" name="MyId:75,SldId:256,WordCount:1">
            <a:extLst>
              <a:ext uri="{FF2B5EF4-FFF2-40B4-BE49-F238E27FC236}">
                <a16:creationId xmlns:a16="http://schemas.microsoft.com/office/drawing/2014/main" id="{EE6CE4EA-9861-46D7-83D9-406FFB18110C}"/>
              </a:ext>
            </a:extLst>
          </p:cNvPr>
          <p:cNvSpPr txBox="1"/>
          <p:nvPr/>
        </p:nvSpPr>
        <p:spPr>
          <a:xfrm>
            <a:off x="9027423" y="5043206"/>
            <a:ext cx="11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Opposite: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5CBD01D3-2A99-4144-8CE8-175FE2CADE56}"/>
              </a:ext>
            </a:extLst>
          </p:cNvPr>
          <p:cNvSpPr/>
          <p:nvPr/>
        </p:nvSpPr>
        <p:spPr>
          <a:xfrm>
            <a:off x="1633948" y="4855007"/>
            <a:ext cx="2301240" cy="170688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B5372F4B-1756-4A12-B753-C42B416DF44B}"/>
              </a:ext>
            </a:extLst>
          </p:cNvPr>
          <p:cNvSpPr/>
          <p:nvPr/>
        </p:nvSpPr>
        <p:spPr>
          <a:xfrm>
            <a:off x="1633948" y="578644"/>
            <a:ext cx="2301240" cy="170688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49" name="Group 648">
            <a:extLst>
              <a:ext uri="{FF2B5EF4-FFF2-40B4-BE49-F238E27FC236}">
                <a16:creationId xmlns:a16="http://schemas.microsoft.com/office/drawing/2014/main" id="{35E5491D-CBD2-4C65-B4FB-58F89F292AD4}"/>
              </a:ext>
            </a:extLst>
          </p:cNvPr>
          <p:cNvGrpSpPr/>
          <p:nvPr/>
        </p:nvGrpSpPr>
        <p:grpSpPr>
          <a:xfrm>
            <a:off x="2046303" y="296113"/>
            <a:ext cx="1611660" cy="853973"/>
            <a:chOff x="916906" y="191277"/>
            <a:chExt cx="1611660" cy="853973"/>
          </a:xfrm>
        </p:grpSpPr>
        <p:sp>
          <p:nvSpPr>
            <p:cNvPr id="83" name="MyId:83,SldId:256,WordCount:3">
              <a:extLst>
                <a:ext uri="{FF2B5EF4-FFF2-40B4-BE49-F238E27FC236}">
                  <a16:creationId xmlns:a16="http://schemas.microsoft.com/office/drawing/2014/main" id="{7D1E6EE9-1658-4B4F-AA15-F3AD6DF3D8FE}"/>
                </a:ext>
              </a:extLst>
            </p:cNvPr>
            <p:cNvSpPr txBox="1"/>
            <p:nvPr/>
          </p:nvSpPr>
          <p:spPr>
            <a:xfrm>
              <a:off x="916906" y="675918"/>
              <a:ext cx="161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Part of speech:</a:t>
              </a:r>
            </a:p>
          </p:txBody>
        </p:sp>
        <p:grpSp>
          <p:nvGrpSpPr>
            <p:cNvPr id="646" name="Group 645">
              <a:extLst>
                <a:ext uri="{FF2B5EF4-FFF2-40B4-BE49-F238E27FC236}">
                  <a16:creationId xmlns:a16="http://schemas.microsoft.com/office/drawing/2014/main" id="{7F988C45-388B-4E18-9F22-3B92101970D0}"/>
                </a:ext>
              </a:extLst>
            </p:cNvPr>
            <p:cNvGrpSpPr/>
            <p:nvPr/>
          </p:nvGrpSpPr>
          <p:grpSpPr>
            <a:xfrm>
              <a:off x="926922" y="191277"/>
              <a:ext cx="1568737" cy="530361"/>
              <a:chOff x="1009013" y="191277"/>
              <a:chExt cx="1568737" cy="530361"/>
            </a:xfrm>
          </p:grpSpPr>
          <p:pic>
            <p:nvPicPr>
              <p:cNvPr id="359" name="List:arasaac-colour-englis...,File:thing,MyId:245,SldId:256,TxtBoxId:83,WPos:0,PicIndex:2,DW:39.684,DH:39.684,Txt:thing">
                <a:extLst>
                  <a:ext uri="{FF2B5EF4-FFF2-40B4-BE49-F238E27FC236}">
                    <a16:creationId xmlns:a16="http://schemas.microsoft.com/office/drawing/2014/main" id="{E022B769-98D8-421D-AF6A-5D0AA4BDB5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9013" y="191277"/>
                <a:ext cx="503987" cy="503987"/>
              </a:xfrm>
              <a:prstGeom prst="rect">
                <a:avLst/>
              </a:prstGeom>
            </p:spPr>
          </p:pic>
          <p:pic>
            <p:nvPicPr>
              <p:cNvPr id="361" name="List:arasaac-colour-englis...,File:verb,MyId:247,SldId:256,TxtBoxId:83,WPos:1,PicIndex:1,DW:39.684,DH:39.684,Txt:verb">
                <a:extLst>
                  <a:ext uri="{FF2B5EF4-FFF2-40B4-BE49-F238E27FC236}">
                    <a16:creationId xmlns:a16="http://schemas.microsoft.com/office/drawing/2014/main" id="{A1C2308F-DBD4-4E70-A0E5-076D833581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41388" y="217651"/>
                <a:ext cx="503987" cy="503987"/>
              </a:xfrm>
              <a:prstGeom prst="rect">
                <a:avLst/>
              </a:prstGeom>
            </p:spPr>
          </p:pic>
          <p:pic>
            <p:nvPicPr>
              <p:cNvPr id="363" name="List:arasaac-colour-englis...,File:thought,MyId:254,SldId:256,TxtBoxId:83,WPos:2,PicIndex:1,DW:39.684,DH:39.684,Txt:thought">
                <a:extLst>
                  <a:ext uri="{FF2B5EF4-FFF2-40B4-BE49-F238E27FC236}">
                    <a16:creationId xmlns:a16="http://schemas.microsoft.com/office/drawing/2014/main" id="{4C79B642-E12B-442A-B667-8A1C5BEB96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73763" y="217651"/>
                <a:ext cx="503987" cy="503987"/>
              </a:xfrm>
              <a:prstGeom prst="rect">
                <a:avLst/>
              </a:prstGeom>
            </p:spPr>
          </p:pic>
        </p:grpSp>
      </p:grpSp>
      <p:sp>
        <p:nvSpPr>
          <p:cNvPr id="79" name="MyId:79,SldId:256,WordCount:2">
            <a:extLst>
              <a:ext uri="{FF2B5EF4-FFF2-40B4-BE49-F238E27FC236}">
                <a16:creationId xmlns:a16="http://schemas.microsoft.com/office/drawing/2014/main" id="{ADE294DC-494E-4BBC-9CA0-0FBAC8972344}"/>
              </a:ext>
            </a:extLst>
          </p:cNvPr>
          <p:cNvSpPr txBox="1"/>
          <p:nvPr/>
        </p:nvSpPr>
        <p:spPr>
          <a:xfrm>
            <a:off x="1807536" y="5054327"/>
            <a:ext cx="1994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Other information:</a:t>
            </a:r>
          </a:p>
        </p:txBody>
      </p:sp>
      <p:grpSp>
        <p:nvGrpSpPr>
          <p:cNvPr id="647" name="Group 646">
            <a:extLst>
              <a:ext uri="{FF2B5EF4-FFF2-40B4-BE49-F238E27FC236}">
                <a16:creationId xmlns:a16="http://schemas.microsoft.com/office/drawing/2014/main" id="{4831778F-7EB2-4AA3-884F-D23AFE8249FC}"/>
              </a:ext>
            </a:extLst>
          </p:cNvPr>
          <p:cNvGrpSpPr/>
          <p:nvPr/>
        </p:nvGrpSpPr>
        <p:grpSpPr>
          <a:xfrm>
            <a:off x="2262580" y="4550340"/>
            <a:ext cx="1043973" cy="503987"/>
            <a:chOff x="1734567" y="4369241"/>
            <a:chExt cx="1043973" cy="503987"/>
          </a:xfrm>
        </p:grpSpPr>
        <p:pic>
          <p:nvPicPr>
            <p:cNvPr id="505" name="List:arasaac-colour-englis...,File:other,MyId:505,SldId:256,TxtBoxId:79,WPos:0,PicIndex:2,DW:39.684,DH:39.684,Txt:other">
              <a:extLst>
                <a:ext uri="{FF2B5EF4-FFF2-40B4-BE49-F238E27FC236}">
                  <a16:creationId xmlns:a16="http://schemas.microsoft.com/office/drawing/2014/main" id="{4426F74A-52FF-453F-B539-72F7AE358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4567" y="4369241"/>
              <a:ext cx="503987" cy="503987"/>
            </a:xfrm>
            <a:prstGeom prst="rect">
              <a:avLst/>
            </a:prstGeom>
          </p:spPr>
        </p:pic>
        <p:pic>
          <p:nvPicPr>
            <p:cNvPr id="517" name="List:arasaac-colour-englis...,File:information,MyId:517,SldId:256,TxtBoxId:79,WPos:1,PicIndex:1,DW:39.684,DH:39.684,Txt:information">
              <a:extLst>
                <a:ext uri="{FF2B5EF4-FFF2-40B4-BE49-F238E27FC236}">
                  <a16:creationId xmlns:a16="http://schemas.microsoft.com/office/drawing/2014/main" id="{8157E882-43EA-4EBA-8DE1-21BF6FA98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4553" y="4369241"/>
              <a:ext cx="503987" cy="503987"/>
            </a:xfrm>
            <a:prstGeom prst="rect">
              <a:avLst/>
            </a:prstGeom>
          </p:spPr>
        </p:pic>
      </p:grp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4E22B2C0-AED7-465A-987F-8C50E6211440}"/>
              </a:ext>
            </a:extLst>
          </p:cNvPr>
          <p:cNvSpPr/>
          <p:nvPr/>
        </p:nvSpPr>
        <p:spPr>
          <a:xfrm>
            <a:off x="340542" y="2722749"/>
            <a:ext cx="2301240" cy="1706880"/>
          </a:xfrm>
          <a:prstGeom prst="roundRect">
            <a:avLst/>
          </a:prstGeom>
          <a:noFill/>
          <a:ln w="3810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51" name="Group 650">
            <a:extLst>
              <a:ext uri="{FF2B5EF4-FFF2-40B4-BE49-F238E27FC236}">
                <a16:creationId xmlns:a16="http://schemas.microsoft.com/office/drawing/2014/main" id="{F97BEB73-603F-4B5C-9769-5DB01F044874}"/>
              </a:ext>
            </a:extLst>
          </p:cNvPr>
          <p:cNvGrpSpPr/>
          <p:nvPr/>
        </p:nvGrpSpPr>
        <p:grpSpPr>
          <a:xfrm>
            <a:off x="949314" y="2464388"/>
            <a:ext cx="1097032" cy="873319"/>
            <a:chOff x="1328759" y="2163013"/>
            <a:chExt cx="1097032" cy="873319"/>
          </a:xfrm>
        </p:grpSpPr>
        <p:sp>
          <p:nvSpPr>
            <p:cNvPr id="87" name="MyId:87,SldId:256,WordCount:1">
              <a:extLst>
                <a:ext uri="{FF2B5EF4-FFF2-40B4-BE49-F238E27FC236}">
                  <a16:creationId xmlns:a16="http://schemas.microsoft.com/office/drawing/2014/main" id="{6B232BE0-1DF1-4E71-A9EB-53CFCA64AFED}"/>
                </a:ext>
              </a:extLst>
            </p:cNvPr>
            <p:cNvSpPr txBox="1"/>
            <p:nvPr/>
          </p:nvSpPr>
          <p:spPr>
            <a:xfrm>
              <a:off x="1328759" y="2667000"/>
              <a:ext cx="10970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Category:</a:t>
              </a:r>
            </a:p>
          </p:txBody>
        </p:sp>
        <p:pic>
          <p:nvPicPr>
            <p:cNvPr id="553" name="List:arasaac-colour-englis...,File:category,MyId:553,SldId:256,TxtBoxId:87,WPos:0,PicIndex:1,DW:39.684,DH:39.684,Txt:category">
              <a:extLst>
                <a:ext uri="{FF2B5EF4-FFF2-40B4-BE49-F238E27FC236}">
                  <a16:creationId xmlns:a16="http://schemas.microsoft.com/office/drawing/2014/main" id="{C13302B2-C277-4B49-B727-2FF9609C3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8613" y="2163013"/>
              <a:ext cx="503987" cy="503987"/>
            </a:xfrm>
            <a:prstGeom prst="rect">
              <a:avLst/>
            </a:prstGeom>
          </p:spPr>
        </p:pic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F8229EF-9765-40E2-9F75-1AC1281269EA}"/>
              </a:ext>
            </a:extLst>
          </p:cNvPr>
          <p:cNvSpPr/>
          <p:nvPr/>
        </p:nvSpPr>
        <p:spPr>
          <a:xfrm>
            <a:off x="4501867" y="2607038"/>
            <a:ext cx="3230088" cy="163879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98CB2AC3-7D32-4E1A-A129-4945F3125DC3}"/>
              </a:ext>
            </a:extLst>
          </p:cNvPr>
          <p:cNvSpPr/>
          <p:nvPr/>
        </p:nvSpPr>
        <p:spPr>
          <a:xfrm>
            <a:off x="4966291" y="536782"/>
            <a:ext cx="2301240" cy="1706880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A1034461-5978-4494-91A3-9686F5582833}"/>
              </a:ext>
            </a:extLst>
          </p:cNvPr>
          <p:cNvSpPr/>
          <p:nvPr/>
        </p:nvSpPr>
        <p:spPr>
          <a:xfrm>
            <a:off x="4494602" y="4888278"/>
            <a:ext cx="3127606" cy="1706880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91" name="MyId:91,SldId:256,WordCount:5">
            <a:extLst>
              <a:ext uri="{FF2B5EF4-FFF2-40B4-BE49-F238E27FC236}">
                <a16:creationId xmlns:a16="http://schemas.microsoft.com/office/drawing/2014/main" id="{6556B3BB-B005-4713-9CD8-1D11C1613750}"/>
              </a:ext>
            </a:extLst>
          </p:cNvPr>
          <p:cNvSpPr txBox="1"/>
          <p:nvPr/>
        </p:nvSpPr>
        <p:spPr>
          <a:xfrm>
            <a:off x="4909497" y="5012465"/>
            <a:ext cx="2414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To do with who/what?:</a:t>
            </a: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7EF4A76D-4DC0-4B42-937A-6BD9894D2AF9}"/>
              </a:ext>
            </a:extLst>
          </p:cNvPr>
          <p:cNvGrpSpPr/>
          <p:nvPr/>
        </p:nvGrpSpPr>
        <p:grpSpPr>
          <a:xfrm>
            <a:off x="5566884" y="4508478"/>
            <a:ext cx="1043373" cy="503988"/>
            <a:chOff x="5014209" y="4394356"/>
            <a:chExt cx="1043373" cy="503988"/>
          </a:xfrm>
        </p:grpSpPr>
        <p:pic>
          <p:nvPicPr>
            <p:cNvPr id="429" name="List:arasaac-colour-englis...,File:who,MyId:429,SldId:256,TxtBoxId:91,WPos:3,PicIndex:1,DW:39.684,DH:39.684,Txt:who">
              <a:extLst>
                <a:ext uri="{FF2B5EF4-FFF2-40B4-BE49-F238E27FC236}">
                  <a16:creationId xmlns:a16="http://schemas.microsoft.com/office/drawing/2014/main" id="{B917D036-AB9D-4004-B2B9-DD5F903C7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4209" y="4394356"/>
              <a:ext cx="503987" cy="503987"/>
            </a:xfrm>
            <a:prstGeom prst="rect">
              <a:avLst/>
            </a:prstGeom>
          </p:spPr>
        </p:pic>
        <p:pic>
          <p:nvPicPr>
            <p:cNvPr id="485" name="List:mulberry-english$online,File:what,MyId:485,SldId:256,TxtBoxId:91,WPos:4,PicIndex:7,DW:39.684,DH:39.684,Txt:what">
              <a:extLst>
                <a:ext uri="{FF2B5EF4-FFF2-40B4-BE49-F238E27FC236}">
                  <a16:creationId xmlns:a16="http://schemas.microsoft.com/office/drawing/2014/main" id="{E39DE29C-D9E9-4FEF-91D3-B12DE1BCE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4796" y="4394357"/>
              <a:ext cx="502786" cy="503987"/>
            </a:xfrm>
            <a:prstGeom prst="rect">
              <a:avLst/>
            </a:prstGeom>
          </p:spPr>
        </p:pic>
      </p:grpSp>
      <p:sp>
        <p:nvSpPr>
          <p:cNvPr id="85" name="MyId:85,SldId:256,WordCount:2">
            <a:extLst>
              <a:ext uri="{FF2B5EF4-FFF2-40B4-BE49-F238E27FC236}">
                <a16:creationId xmlns:a16="http://schemas.microsoft.com/office/drawing/2014/main" id="{F7005C81-13AC-44C0-8344-9F31A6B34840}"/>
              </a:ext>
            </a:extLst>
          </p:cNvPr>
          <p:cNvSpPr txBox="1"/>
          <p:nvPr/>
        </p:nvSpPr>
        <p:spPr>
          <a:xfrm>
            <a:off x="5485168" y="766829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Describe it:</a:t>
            </a:r>
          </a:p>
        </p:txBody>
      </p:sp>
      <p:pic>
        <p:nvPicPr>
          <p:cNvPr id="643" name="List:arasaac-colour-englis...,File:talk,MyId:643,SldId:256,TxtBoxId:85,WPos:0,PicIndex:7,DW:39.684,DH:39.684,Txt:describe">
            <a:extLst>
              <a:ext uri="{FF2B5EF4-FFF2-40B4-BE49-F238E27FC236}">
                <a16:creationId xmlns:a16="http://schemas.microsoft.com/office/drawing/2014/main" id="{AA624D70-E079-4E18-AD82-C3418C0BCBE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01" y="262842"/>
            <a:ext cx="503987" cy="503987"/>
          </a:xfrm>
          <a:prstGeom prst="rect">
            <a:avLst/>
          </a:prstGeom>
        </p:spPr>
      </p:pic>
      <p:sp>
        <p:nvSpPr>
          <p:cNvPr id="5" name="MyId:5,SldId:256,WordCount:1">
            <a:extLst>
              <a:ext uri="{FF2B5EF4-FFF2-40B4-BE49-F238E27FC236}">
                <a16:creationId xmlns:a16="http://schemas.microsoft.com/office/drawing/2014/main" id="{62745388-1BCB-4682-8BAF-F60CC5F3B1D1}"/>
              </a:ext>
            </a:extLst>
          </p:cNvPr>
          <p:cNvSpPr txBox="1"/>
          <p:nvPr/>
        </p:nvSpPr>
        <p:spPr>
          <a:xfrm>
            <a:off x="5001594" y="3002118"/>
            <a:ext cx="230826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4400" b="1" dirty="0"/>
              <a:t>sabotage</a:t>
            </a:r>
          </a:p>
        </p:txBody>
      </p:sp>
      <p:cxnSp>
        <p:nvCxnSpPr>
          <p:cNvPr id="672" name="Straight Arrow Connector 671">
            <a:extLst>
              <a:ext uri="{FF2B5EF4-FFF2-40B4-BE49-F238E27FC236}">
                <a16:creationId xmlns:a16="http://schemas.microsoft.com/office/drawing/2014/main" id="{3DF66C97-A4A5-4C2E-BD3E-2AA1272AA34E}"/>
              </a:ext>
            </a:extLst>
          </p:cNvPr>
          <p:cNvCxnSpPr>
            <a:stCxn id="4" idx="2"/>
            <a:endCxn id="86" idx="3"/>
          </p:cNvCxnSpPr>
          <p:nvPr/>
        </p:nvCxnSpPr>
        <p:spPr>
          <a:xfrm flipH="1">
            <a:off x="2641782" y="3426435"/>
            <a:ext cx="1860085" cy="14975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4" name="Straight Arrow Connector 673">
            <a:extLst>
              <a:ext uri="{FF2B5EF4-FFF2-40B4-BE49-F238E27FC236}">
                <a16:creationId xmlns:a16="http://schemas.microsoft.com/office/drawing/2014/main" id="{5B3E7D59-3647-4A4E-964B-7797BDA06800}"/>
              </a:ext>
            </a:extLst>
          </p:cNvPr>
          <p:cNvCxnSpPr>
            <a:cxnSpLocks/>
            <a:stCxn id="4" idx="1"/>
            <a:endCxn id="81" idx="2"/>
          </p:cNvCxnSpPr>
          <p:nvPr/>
        </p:nvCxnSpPr>
        <p:spPr>
          <a:xfrm flipH="1" flipV="1">
            <a:off x="2784568" y="2285524"/>
            <a:ext cx="2190334" cy="56151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7" name="Straight Arrow Connector 676">
            <a:extLst>
              <a:ext uri="{FF2B5EF4-FFF2-40B4-BE49-F238E27FC236}">
                <a16:creationId xmlns:a16="http://schemas.microsoft.com/office/drawing/2014/main" id="{B1900F69-BACE-455F-AF56-8A163C7CEFAB}"/>
              </a:ext>
            </a:extLst>
          </p:cNvPr>
          <p:cNvCxnSpPr>
            <a:stCxn id="4" idx="0"/>
            <a:endCxn id="84" idx="2"/>
          </p:cNvCxnSpPr>
          <p:nvPr/>
        </p:nvCxnSpPr>
        <p:spPr>
          <a:xfrm flipV="1">
            <a:off x="6116911" y="2243662"/>
            <a:ext cx="0" cy="36337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9" name="Straight Arrow Connector 678">
            <a:extLst>
              <a:ext uri="{FF2B5EF4-FFF2-40B4-BE49-F238E27FC236}">
                <a16:creationId xmlns:a16="http://schemas.microsoft.com/office/drawing/2014/main" id="{C661195A-03D4-4388-AEF6-71532EFBE745}"/>
              </a:ext>
            </a:extLst>
          </p:cNvPr>
          <p:cNvCxnSpPr>
            <a:stCxn id="4" idx="7"/>
            <a:endCxn id="68" idx="2"/>
          </p:cNvCxnSpPr>
          <p:nvPr/>
        </p:nvCxnSpPr>
        <p:spPr>
          <a:xfrm flipV="1">
            <a:off x="7258920" y="2257840"/>
            <a:ext cx="2190334" cy="58919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Arrow Connector 680">
            <a:extLst>
              <a:ext uri="{FF2B5EF4-FFF2-40B4-BE49-F238E27FC236}">
                <a16:creationId xmlns:a16="http://schemas.microsoft.com/office/drawing/2014/main" id="{8746E14E-6E9A-44FA-8CB5-039E526FAB97}"/>
              </a:ext>
            </a:extLst>
          </p:cNvPr>
          <p:cNvCxnSpPr>
            <a:cxnSpLocks/>
            <a:stCxn id="4" idx="6"/>
            <a:endCxn id="88" idx="1"/>
          </p:cNvCxnSpPr>
          <p:nvPr/>
        </p:nvCxnSpPr>
        <p:spPr>
          <a:xfrm>
            <a:off x="7731955" y="3426435"/>
            <a:ext cx="1767928" cy="8922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Arrow Connector 682">
            <a:extLst>
              <a:ext uri="{FF2B5EF4-FFF2-40B4-BE49-F238E27FC236}">
                <a16:creationId xmlns:a16="http://schemas.microsoft.com/office/drawing/2014/main" id="{93D16787-AC06-4D33-8846-4AC131753571}"/>
              </a:ext>
            </a:extLst>
          </p:cNvPr>
          <p:cNvCxnSpPr>
            <a:stCxn id="4" idx="5"/>
            <a:endCxn id="73" idx="1"/>
          </p:cNvCxnSpPr>
          <p:nvPr/>
        </p:nvCxnSpPr>
        <p:spPr>
          <a:xfrm>
            <a:off x="7258920" y="4005836"/>
            <a:ext cx="1086504" cy="169624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5" name="Straight Arrow Connector 684">
            <a:extLst>
              <a:ext uri="{FF2B5EF4-FFF2-40B4-BE49-F238E27FC236}">
                <a16:creationId xmlns:a16="http://schemas.microsoft.com/office/drawing/2014/main" id="{A39D500F-3390-4E90-A69D-865E034FA033}"/>
              </a:ext>
            </a:extLst>
          </p:cNvPr>
          <p:cNvCxnSpPr>
            <a:stCxn id="4" idx="4"/>
          </p:cNvCxnSpPr>
          <p:nvPr/>
        </p:nvCxnSpPr>
        <p:spPr>
          <a:xfrm>
            <a:off x="6116911" y="4245832"/>
            <a:ext cx="10712" cy="64244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" name="Straight Arrow Connector 686">
            <a:extLst>
              <a:ext uri="{FF2B5EF4-FFF2-40B4-BE49-F238E27FC236}">
                <a16:creationId xmlns:a16="http://schemas.microsoft.com/office/drawing/2014/main" id="{61B6C626-78E3-43EE-A74F-B30D2249605D}"/>
              </a:ext>
            </a:extLst>
          </p:cNvPr>
          <p:cNvCxnSpPr>
            <a:stCxn id="4" idx="3"/>
            <a:endCxn id="77" idx="3"/>
          </p:cNvCxnSpPr>
          <p:nvPr/>
        </p:nvCxnSpPr>
        <p:spPr>
          <a:xfrm flipH="1">
            <a:off x="3935188" y="4005836"/>
            <a:ext cx="1039714" cy="1702611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2BCA14C-476E-4909-90B3-2457F472EF4C}"/>
              </a:ext>
            </a:extLst>
          </p:cNvPr>
          <p:cNvSpPr txBox="1"/>
          <p:nvPr/>
        </p:nvSpPr>
        <p:spPr>
          <a:xfrm>
            <a:off x="1807536" y="120555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verb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0D78E2-B011-4110-BE8B-6591860CC3FF}"/>
              </a:ext>
            </a:extLst>
          </p:cNvPr>
          <p:cNvSpPr txBox="1"/>
          <p:nvPr/>
        </p:nvSpPr>
        <p:spPr>
          <a:xfrm>
            <a:off x="5012304" y="991210"/>
            <a:ext cx="21903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An action which is done to deliberately obstruct or disrupt something.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6A2DB1-79E4-42A7-8AE3-56F001927AFB}"/>
              </a:ext>
            </a:extLst>
          </p:cNvPr>
          <p:cNvSpPr txBox="1"/>
          <p:nvPr/>
        </p:nvSpPr>
        <p:spPr>
          <a:xfrm>
            <a:off x="8576528" y="1202832"/>
            <a:ext cx="9842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disrupt</a:t>
            </a:r>
          </a:p>
          <a:p>
            <a:r>
              <a:rPr lang="en-GB" i="1" dirty="0"/>
              <a:t>damage</a:t>
            </a:r>
          </a:p>
          <a:p>
            <a:r>
              <a:rPr lang="en-GB" i="1" dirty="0"/>
              <a:t>interfere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029D86-C5D7-49A1-BAA3-4D5799F11583}"/>
              </a:ext>
            </a:extLst>
          </p:cNvPr>
          <p:cNvSpPr txBox="1"/>
          <p:nvPr/>
        </p:nvSpPr>
        <p:spPr>
          <a:xfrm>
            <a:off x="9476720" y="3180675"/>
            <a:ext cx="23244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The factory closed because someone had sabotaged the machines.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2A11A7-B491-49E4-B33F-31759E9C182E}"/>
              </a:ext>
            </a:extLst>
          </p:cNvPr>
          <p:cNvSpPr txBox="1"/>
          <p:nvPr/>
        </p:nvSpPr>
        <p:spPr>
          <a:xfrm>
            <a:off x="4579495" y="5393006"/>
            <a:ext cx="31524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People and/or things: for example “the weather sabotaged our plans”, “Jim sabotaged (ruined) our picnic.”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D65098-47CC-4965-A6D9-BB5A3A770202}"/>
              </a:ext>
            </a:extLst>
          </p:cNvPr>
          <p:cNvSpPr txBox="1"/>
          <p:nvPr/>
        </p:nvSpPr>
        <p:spPr>
          <a:xfrm>
            <a:off x="8398716" y="5393006"/>
            <a:ext cx="1283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Assist, help.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7D835E-59D8-48A7-833E-82D4880E391B}"/>
              </a:ext>
            </a:extLst>
          </p:cNvPr>
          <p:cNvSpPr txBox="1"/>
          <p:nvPr/>
        </p:nvSpPr>
        <p:spPr>
          <a:xfrm>
            <a:off x="1774351" y="5376391"/>
            <a:ext cx="1817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Often used when someone means to cause serious harm or damage.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F9F1EA7-AF12-4935-A616-D15F2A424D11}"/>
              </a:ext>
            </a:extLst>
          </p:cNvPr>
          <p:cNvSpPr txBox="1"/>
          <p:nvPr/>
        </p:nvSpPr>
        <p:spPr>
          <a:xfrm>
            <a:off x="13589" y="19657"/>
            <a:ext cx="1404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471937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A53991B3-BA48-4C98-AC7B-FACF2A6583B8}"/>
              </a:ext>
            </a:extLst>
          </p:cNvPr>
          <p:cNvSpPr/>
          <p:nvPr/>
        </p:nvSpPr>
        <p:spPr>
          <a:xfrm>
            <a:off x="8345424" y="4848640"/>
            <a:ext cx="2301240" cy="17068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4AD1D8E0-70DC-4E0D-AB2D-214B40F33CBD}"/>
              </a:ext>
            </a:extLst>
          </p:cNvPr>
          <p:cNvSpPr/>
          <p:nvPr/>
        </p:nvSpPr>
        <p:spPr>
          <a:xfrm>
            <a:off x="9499883" y="2662219"/>
            <a:ext cx="2301240" cy="170688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52" name="Group 651">
            <a:extLst>
              <a:ext uri="{FF2B5EF4-FFF2-40B4-BE49-F238E27FC236}">
                <a16:creationId xmlns:a16="http://schemas.microsoft.com/office/drawing/2014/main" id="{3B149275-658E-454B-93C8-AEE642932D14}"/>
              </a:ext>
            </a:extLst>
          </p:cNvPr>
          <p:cNvGrpSpPr/>
          <p:nvPr/>
        </p:nvGrpSpPr>
        <p:grpSpPr>
          <a:xfrm>
            <a:off x="9951130" y="2197745"/>
            <a:ext cx="1508618" cy="1060187"/>
            <a:chOff x="9001414" y="1970207"/>
            <a:chExt cx="1508618" cy="1060187"/>
          </a:xfrm>
        </p:grpSpPr>
        <p:pic>
          <p:nvPicPr>
            <p:cNvPr id="373" name="List:arasaac-colour-englis...,File:sentence,MyId:373,SldId:256,TxtBoxId:89,WPos:2,PicIndex:1,DW:39.684,DH:39.684,Txt:sentence">
              <a:extLst>
                <a:ext uri="{FF2B5EF4-FFF2-40B4-BE49-F238E27FC236}">
                  <a16:creationId xmlns:a16="http://schemas.microsoft.com/office/drawing/2014/main" id="{3FE45790-CBA2-41FD-81C7-5FBB656296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8644" y="1970207"/>
              <a:ext cx="998448" cy="998448"/>
            </a:xfrm>
            <a:prstGeom prst="rect">
              <a:avLst/>
            </a:prstGeom>
          </p:spPr>
        </p:pic>
        <p:sp>
          <p:nvSpPr>
            <p:cNvPr id="89" name="MyId:89,SldId:256,WordCount:3">
              <a:extLst>
                <a:ext uri="{FF2B5EF4-FFF2-40B4-BE49-F238E27FC236}">
                  <a16:creationId xmlns:a16="http://schemas.microsoft.com/office/drawing/2014/main" id="{B25B121B-25AE-43DC-9627-E48781C08F56}"/>
                </a:ext>
              </a:extLst>
            </p:cNvPr>
            <p:cNvSpPr txBox="1"/>
            <p:nvPr/>
          </p:nvSpPr>
          <p:spPr>
            <a:xfrm>
              <a:off x="9001414" y="2661062"/>
              <a:ext cx="1508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In a sentence:</a:t>
              </a:r>
            </a:p>
          </p:txBody>
        </p:sp>
      </p:grp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1C6372D3-BFC7-4673-A719-D44A3F71769A}"/>
              </a:ext>
            </a:extLst>
          </p:cNvPr>
          <p:cNvSpPr/>
          <p:nvPr/>
        </p:nvSpPr>
        <p:spPr>
          <a:xfrm>
            <a:off x="8298634" y="550960"/>
            <a:ext cx="2301240" cy="1706880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50" name="Group 649">
            <a:extLst>
              <a:ext uri="{FF2B5EF4-FFF2-40B4-BE49-F238E27FC236}">
                <a16:creationId xmlns:a16="http://schemas.microsoft.com/office/drawing/2014/main" id="{75AC03EA-EF67-427E-B37F-F3D210E0BBA1}"/>
              </a:ext>
            </a:extLst>
          </p:cNvPr>
          <p:cNvGrpSpPr/>
          <p:nvPr/>
        </p:nvGrpSpPr>
        <p:grpSpPr>
          <a:xfrm>
            <a:off x="8594996" y="302481"/>
            <a:ext cx="1790875" cy="873319"/>
            <a:chOff x="7945772" y="178241"/>
            <a:chExt cx="1790875" cy="873319"/>
          </a:xfrm>
        </p:grpSpPr>
        <p:sp>
          <p:nvSpPr>
            <p:cNvPr id="69" name="MyId:69,SldId:256,WordCount:3">
              <a:extLst>
                <a:ext uri="{FF2B5EF4-FFF2-40B4-BE49-F238E27FC236}">
                  <a16:creationId xmlns:a16="http://schemas.microsoft.com/office/drawing/2014/main" id="{ACFD59F4-F93A-41BB-B25A-117F15BE17BF}"/>
                </a:ext>
              </a:extLst>
            </p:cNvPr>
            <p:cNvSpPr txBox="1"/>
            <p:nvPr/>
          </p:nvSpPr>
          <p:spPr>
            <a:xfrm>
              <a:off x="7945772" y="682228"/>
              <a:ext cx="17908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Similar meaning:</a:t>
              </a:r>
            </a:p>
          </p:txBody>
        </p:sp>
        <p:pic>
          <p:nvPicPr>
            <p:cNvPr id="329" name="List:arasaac-colour-englis...,File:same,MyId:329,SldId:256,TxtBoxId:69,WPos:2,PicIndex:1,DW:39.684,DH:39.684,Txt:same">
              <a:extLst>
                <a:ext uri="{FF2B5EF4-FFF2-40B4-BE49-F238E27FC236}">
                  <a16:creationId xmlns:a16="http://schemas.microsoft.com/office/drawing/2014/main" id="{60DF5480-AA07-4564-B446-743A8B276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94827" y="178241"/>
              <a:ext cx="503987" cy="503987"/>
            </a:xfrm>
            <a:prstGeom prst="rect">
              <a:avLst/>
            </a:prstGeom>
          </p:spPr>
        </p:pic>
      </p:grpSp>
      <p:pic>
        <p:nvPicPr>
          <p:cNvPr id="401" name="List:arasaac-colour-englis...,File:opposit,MyId:401,SldId:256,TxtBoxId:75,WPos:0,PicIndex:2,DW:63.003,DH:63.153,Txt:opposite">
            <a:extLst>
              <a:ext uri="{FF2B5EF4-FFF2-40B4-BE49-F238E27FC236}">
                <a16:creationId xmlns:a16="http://schemas.microsoft.com/office/drawing/2014/main" id="{25AC57A3-3931-4B9B-9105-28C7F6B53C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310" y="4452276"/>
            <a:ext cx="800138" cy="800138"/>
          </a:xfrm>
          <a:prstGeom prst="rect">
            <a:avLst/>
          </a:prstGeom>
        </p:spPr>
      </p:pic>
      <p:sp>
        <p:nvSpPr>
          <p:cNvPr id="75" name="MyId:75,SldId:256,WordCount:1">
            <a:extLst>
              <a:ext uri="{FF2B5EF4-FFF2-40B4-BE49-F238E27FC236}">
                <a16:creationId xmlns:a16="http://schemas.microsoft.com/office/drawing/2014/main" id="{EE6CE4EA-9861-46D7-83D9-406FFB18110C}"/>
              </a:ext>
            </a:extLst>
          </p:cNvPr>
          <p:cNvSpPr txBox="1"/>
          <p:nvPr/>
        </p:nvSpPr>
        <p:spPr>
          <a:xfrm>
            <a:off x="9027423" y="5043206"/>
            <a:ext cx="11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Opposite:</a:t>
            </a: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5CBD01D3-2A99-4144-8CE8-175FE2CADE56}"/>
              </a:ext>
            </a:extLst>
          </p:cNvPr>
          <p:cNvSpPr/>
          <p:nvPr/>
        </p:nvSpPr>
        <p:spPr>
          <a:xfrm>
            <a:off x="1633948" y="4855007"/>
            <a:ext cx="2301240" cy="1706880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B5372F4B-1756-4A12-B753-C42B416DF44B}"/>
              </a:ext>
            </a:extLst>
          </p:cNvPr>
          <p:cNvSpPr/>
          <p:nvPr/>
        </p:nvSpPr>
        <p:spPr>
          <a:xfrm>
            <a:off x="1633948" y="578644"/>
            <a:ext cx="2301240" cy="1706880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49" name="Group 648">
            <a:extLst>
              <a:ext uri="{FF2B5EF4-FFF2-40B4-BE49-F238E27FC236}">
                <a16:creationId xmlns:a16="http://schemas.microsoft.com/office/drawing/2014/main" id="{35E5491D-CBD2-4C65-B4FB-58F89F292AD4}"/>
              </a:ext>
            </a:extLst>
          </p:cNvPr>
          <p:cNvGrpSpPr/>
          <p:nvPr/>
        </p:nvGrpSpPr>
        <p:grpSpPr>
          <a:xfrm>
            <a:off x="2046303" y="296113"/>
            <a:ext cx="1611660" cy="853973"/>
            <a:chOff x="916906" y="191277"/>
            <a:chExt cx="1611660" cy="853973"/>
          </a:xfrm>
        </p:grpSpPr>
        <p:sp>
          <p:nvSpPr>
            <p:cNvPr id="83" name="MyId:83,SldId:256,WordCount:3">
              <a:extLst>
                <a:ext uri="{FF2B5EF4-FFF2-40B4-BE49-F238E27FC236}">
                  <a16:creationId xmlns:a16="http://schemas.microsoft.com/office/drawing/2014/main" id="{7D1E6EE9-1658-4B4F-AA15-F3AD6DF3D8FE}"/>
                </a:ext>
              </a:extLst>
            </p:cNvPr>
            <p:cNvSpPr txBox="1"/>
            <p:nvPr/>
          </p:nvSpPr>
          <p:spPr>
            <a:xfrm>
              <a:off x="916906" y="675918"/>
              <a:ext cx="161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Part of speech:</a:t>
              </a:r>
            </a:p>
          </p:txBody>
        </p:sp>
        <p:grpSp>
          <p:nvGrpSpPr>
            <p:cNvPr id="646" name="Group 645">
              <a:extLst>
                <a:ext uri="{FF2B5EF4-FFF2-40B4-BE49-F238E27FC236}">
                  <a16:creationId xmlns:a16="http://schemas.microsoft.com/office/drawing/2014/main" id="{7F988C45-388B-4E18-9F22-3B92101970D0}"/>
                </a:ext>
              </a:extLst>
            </p:cNvPr>
            <p:cNvGrpSpPr/>
            <p:nvPr/>
          </p:nvGrpSpPr>
          <p:grpSpPr>
            <a:xfrm>
              <a:off x="926922" y="191277"/>
              <a:ext cx="1568737" cy="530361"/>
              <a:chOff x="1009013" y="191277"/>
              <a:chExt cx="1568737" cy="530361"/>
            </a:xfrm>
          </p:grpSpPr>
          <p:pic>
            <p:nvPicPr>
              <p:cNvPr id="359" name="List:arasaac-colour-englis...,File:thing,MyId:245,SldId:256,TxtBoxId:83,WPos:0,PicIndex:2,DW:39.684,DH:39.684,Txt:thing">
                <a:extLst>
                  <a:ext uri="{FF2B5EF4-FFF2-40B4-BE49-F238E27FC236}">
                    <a16:creationId xmlns:a16="http://schemas.microsoft.com/office/drawing/2014/main" id="{E022B769-98D8-421D-AF6A-5D0AA4BDB5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09013" y="191277"/>
                <a:ext cx="503987" cy="503987"/>
              </a:xfrm>
              <a:prstGeom prst="rect">
                <a:avLst/>
              </a:prstGeom>
            </p:spPr>
          </p:pic>
          <p:pic>
            <p:nvPicPr>
              <p:cNvPr id="361" name="List:arasaac-colour-englis...,File:verb,MyId:247,SldId:256,TxtBoxId:83,WPos:1,PicIndex:1,DW:39.684,DH:39.684,Txt:verb">
                <a:extLst>
                  <a:ext uri="{FF2B5EF4-FFF2-40B4-BE49-F238E27FC236}">
                    <a16:creationId xmlns:a16="http://schemas.microsoft.com/office/drawing/2014/main" id="{A1C2308F-DBD4-4E70-A0E5-076D833581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541388" y="217651"/>
                <a:ext cx="503987" cy="503987"/>
              </a:xfrm>
              <a:prstGeom prst="rect">
                <a:avLst/>
              </a:prstGeom>
            </p:spPr>
          </p:pic>
          <p:pic>
            <p:nvPicPr>
              <p:cNvPr id="363" name="List:arasaac-colour-englis...,File:thought,MyId:254,SldId:256,TxtBoxId:83,WPos:2,PicIndex:1,DW:39.684,DH:39.684,Txt:thought">
                <a:extLst>
                  <a:ext uri="{FF2B5EF4-FFF2-40B4-BE49-F238E27FC236}">
                    <a16:creationId xmlns:a16="http://schemas.microsoft.com/office/drawing/2014/main" id="{4C79B642-E12B-442A-B667-8A1C5BEB96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73763" y="217651"/>
                <a:ext cx="503987" cy="503987"/>
              </a:xfrm>
              <a:prstGeom prst="rect">
                <a:avLst/>
              </a:prstGeom>
            </p:spPr>
          </p:pic>
        </p:grpSp>
      </p:grpSp>
      <p:sp>
        <p:nvSpPr>
          <p:cNvPr id="79" name="MyId:79,SldId:256,WordCount:2">
            <a:extLst>
              <a:ext uri="{FF2B5EF4-FFF2-40B4-BE49-F238E27FC236}">
                <a16:creationId xmlns:a16="http://schemas.microsoft.com/office/drawing/2014/main" id="{ADE294DC-494E-4BBC-9CA0-0FBAC8972344}"/>
              </a:ext>
            </a:extLst>
          </p:cNvPr>
          <p:cNvSpPr txBox="1"/>
          <p:nvPr/>
        </p:nvSpPr>
        <p:spPr>
          <a:xfrm>
            <a:off x="1807536" y="5054327"/>
            <a:ext cx="1994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Other information:</a:t>
            </a:r>
          </a:p>
        </p:txBody>
      </p:sp>
      <p:grpSp>
        <p:nvGrpSpPr>
          <p:cNvPr id="647" name="Group 646">
            <a:extLst>
              <a:ext uri="{FF2B5EF4-FFF2-40B4-BE49-F238E27FC236}">
                <a16:creationId xmlns:a16="http://schemas.microsoft.com/office/drawing/2014/main" id="{4831778F-7EB2-4AA3-884F-D23AFE8249FC}"/>
              </a:ext>
            </a:extLst>
          </p:cNvPr>
          <p:cNvGrpSpPr/>
          <p:nvPr/>
        </p:nvGrpSpPr>
        <p:grpSpPr>
          <a:xfrm>
            <a:off x="2262580" y="4550340"/>
            <a:ext cx="1043973" cy="503987"/>
            <a:chOff x="1734567" y="4369241"/>
            <a:chExt cx="1043973" cy="503987"/>
          </a:xfrm>
        </p:grpSpPr>
        <p:pic>
          <p:nvPicPr>
            <p:cNvPr id="505" name="List:arasaac-colour-englis...,File:other,MyId:505,SldId:256,TxtBoxId:79,WPos:0,PicIndex:2,DW:39.684,DH:39.684,Txt:other">
              <a:extLst>
                <a:ext uri="{FF2B5EF4-FFF2-40B4-BE49-F238E27FC236}">
                  <a16:creationId xmlns:a16="http://schemas.microsoft.com/office/drawing/2014/main" id="{4426F74A-52FF-453F-B539-72F7AE35848F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4567" y="4369241"/>
              <a:ext cx="503987" cy="503987"/>
            </a:xfrm>
            <a:prstGeom prst="rect">
              <a:avLst/>
            </a:prstGeom>
          </p:spPr>
        </p:pic>
        <p:pic>
          <p:nvPicPr>
            <p:cNvPr id="517" name="List:arasaac-colour-englis...,File:information,MyId:517,SldId:256,TxtBoxId:79,WPos:1,PicIndex:1,DW:39.684,DH:39.684,Txt:information">
              <a:extLst>
                <a:ext uri="{FF2B5EF4-FFF2-40B4-BE49-F238E27FC236}">
                  <a16:creationId xmlns:a16="http://schemas.microsoft.com/office/drawing/2014/main" id="{8157E882-43EA-4EBA-8DE1-21BF6FA98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74553" y="4369241"/>
              <a:ext cx="503987" cy="503987"/>
            </a:xfrm>
            <a:prstGeom prst="rect">
              <a:avLst/>
            </a:prstGeom>
          </p:spPr>
        </p:pic>
      </p:grp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4E22B2C0-AED7-465A-987F-8C50E6211440}"/>
              </a:ext>
            </a:extLst>
          </p:cNvPr>
          <p:cNvSpPr/>
          <p:nvPr/>
        </p:nvSpPr>
        <p:spPr>
          <a:xfrm>
            <a:off x="164593" y="2722749"/>
            <a:ext cx="3651078" cy="1706880"/>
          </a:xfrm>
          <a:prstGeom prst="roundRect">
            <a:avLst/>
          </a:prstGeom>
          <a:noFill/>
          <a:ln w="38100">
            <a:solidFill>
              <a:srgbClr val="CC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grpSp>
        <p:nvGrpSpPr>
          <p:cNvPr id="651" name="Group 650">
            <a:extLst>
              <a:ext uri="{FF2B5EF4-FFF2-40B4-BE49-F238E27FC236}">
                <a16:creationId xmlns:a16="http://schemas.microsoft.com/office/drawing/2014/main" id="{F97BEB73-603F-4B5C-9769-5DB01F044874}"/>
              </a:ext>
            </a:extLst>
          </p:cNvPr>
          <p:cNvGrpSpPr/>
          <p:nvPr/>
        </p:nvGrpSpPr>
        <p:grpSpPr>
          <a:xfrm>
            <a:off x="949314" y="2464388"/>
            <a:ext cx="1097032" cy="873319"/>
            <a:chOff x="1328759" y="2163013"/>
            <a:chExt cx="1097032" cy="873319"/>
          </a:xfrm>
        </p:grpSpPr>
        <p:sp>
          <p:nvSpPr>
            <p:cNvPr id="87" name="MyId:87,SldId:256,WordCount:1">
              <a:extLst>
                <a:ext uri="{FF2B5EF4-FFF2-40B4-BE49-F238E27FC236}">
                  <a16:creationId xmlns:a16="http://schemas.microsoft.com/office/drawing/2014/main" id="{6B232BE0-1DF1-4E71-A9EB-53CFCA64AFED}"/>
                </a:ext>
              </a:extLst>
            </p:cNvPr>
            <p:cNvSpPr txBox="1"/>
            <p:nvPr/>
          </p:nvSpPr>
          <p:spPr>
            <a:xfrm>
              <a:off x="1328759" y="2667000"/>
              <a:ext cx="10970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Bef>
                  <a:spcPct val="0"/>
                </a:spcBef>
                <a:spcAft>
                  <a:spcPct val="0"/>
                </a:spcAft>
              </a:pPr>
              <a:r>
                <a:rPr lang="en-GB" b="1" dirty="0"/>
                <a:t>Category:</a:t>
              </a:r>
            </a:p>
          </p:txBody>
        </p:sp>
        <p:pic>
          <p:nvPicPr>
            <p:cNvPr id="553" name="List:arasaac-colour-englis...,File:category,MyId:553,SldId:256,TxtBoxId:87,WPos:0,PicIndex:1,DW:39.684,DH:39.684,Txt:category">
              <a:extLst>
                <a:ext uri="{FF2B5EF4-FFF2-40B4-BE49-F238E27FC236}">
                  <a16:creationId xmlns:a16="http://schemas.microsoft.com/office/drawing/2014/main" id="{C13302B2-C277-4B49-B727-2FF9609C340A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8613" y="2163013"/>
              <a:ext cx="503987" cy="503987"/>
            </a:xfrm>
            <a:prstGeom prst="rect">
              <a:avLst/>
            </a:prstGeom>
          </p:spPr>
        </p:pic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3F8229EF-9765-40E2-9F75-1AC1281269EA}"/>
              </a:ext>
            </a:extLst>
          </p:cNvPr>
          <p:cNvSpPr/>
          <p:nvPr/>
        </p:nvSpPr>
        <p:spPr>
          <a:xfrm>
            <a:off x="4501867" y="2607038"/>
            <a:ext cx="3230088" cy="1638794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98CB2AC3-7D32-4E1A-A129-4945F3125DC3}"/>
              </a:ext>
            </a:extLst>
          </p:cNvPr>
          <p:cNvSpPr/>
          <p:nvPr/>
        </p:nvSpPr>
        <p:spPr>
          <a:xfrm>
            <a:off x="4966291" y="536782"/>
            <a:ext cx="2301240" cy="1706880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90" name="Rectangle: Rounded Corners 89">
            <a:extLst>
              <a:ext uri="{FF2B5EF4-FFF2-40B4-BE49-F238E27FC236}">
                <a16:creationId xmlns:a16="http://schemas.microsoft.com/office/drawing/2014/main" id="{A1034461-5978-4494-91A3-9686F5582833}"/>
              </a:ext>
            </a:extLst>
          </p:cNvPr>
          <p:cNvSpPr/>
          <p:nvPr/>
        </p:nvSpPr>
        <p:spPr>
          <a:xfrm>
            <a:off x="4494602" y="4888278"/>
            <a:ext cx="3127606" cy="1706880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91" name="MyId:91,SldId:256,WordCount:5">
            <a:extLst>
              <a:ext uri="{FF2B5EF4-FFF2-40B4-BE49-F238E27FC236}">
                <a16:creationId xmlns:a16="http://schemas.microsoft.com/office/drawing/2014/main" id="{6556B3BB-B005-4713-9CD8-1D11C1613750}"/>
              </a:ext>
            </a:extLst>
          </p:cNvPr>
          <p:cNvSpPr txBox="1"/>
          <p:nvPr/>
        </p:nvSpPr>
        <p:spPr>
          <a:xfrm>
            <a:off x="4909497" y="5012465"/>
            <a:ext cx="2414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To do with who/what?:</a:t>
            </a:r>
          </a:p>
        </p:txBody>
      </p:sp>
      <p:grpSp>
        <p:nvGrpSpPr>
          <p:cNvPr id="648" name="Group 647">
            <a:extLst>
              <a:ext uri="{FF2B5EF4-FFF2-40B4-BE49-F238E27FC236}">
                <a16:creationId xmlns:a16="http://schemas.microsoft.com/office/drawing/2014/main" id="{7EF4A76D-4DC0-4B42-937A-6BD9894D2AF9}"/>
              </a:ext>
            </a:extLst>
          </p:cNvPr>
          <p:cNvGrpSpPr/>
          <p:nvPr/>
        </p:nvGrpSpPr>
        <p:grpSpPr>
          <a:xfrm>
            <a:off x="5566884" y="4508478"/>
            <a:ext cx="1043373" cy="503988"/>
            <a:chOff x="5014209" y="4394356"/>
            <a:chExt cx="1043373" cy="503988"/>
          </a:xfrm>
        </p:grpSpPr>
        <p:pic>
          <p:nvPicPr>
            <p:cNvPr id="429" name="List:arasaac-colour-englis...,File:who,MyId:429,SldId:256,TxtBoxId:91,WPos:3,PicIndex:1,DW:39.684,DH:39.684,Txt:who">
              <a:extLst>
                <a:ext uri="{FF2B5EF4-FFF2-40B4-BE49-F238E27FC236}">
                  <a16:creationId xmlns:a16="http://schemas.microsoft.com/office/drawing/2014/main" id="{B917D036-AB9D-4004-B2B9-DD5F903C76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14209" y="4394356"/>
              <a:ext cx="503987" cy="503987"/>
            </a:xfrm>
            <a:prstGeom prst="rect">
              <a:avLst/>
            </a:prstGeom>
          </p:spPr>
        </p:pic>
        <p:pic>
          <p:nvPicPr>
            <p:cNvPr id="485" name="List:mulberry-english$online,File:what,MyId:485,SldId:256,TxtBoxId:91,WPos:4,PicIndex:7,DW:39.684,DH:39.684,Txt:what">
              <a:extLst>
                <a:ext uri="{FF2B5EF4-FFF2-40B4-BE49-F238E27FC236}">
                  <a16:creationId xmlns:a16="http://schemas.microsoft.com/office/drawing/2014/main" id="{E39DE29C-D9E9-4FEF-91D3-B12DE1BCEA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4796" y="4394357"/>
              <a:ext cx="502786" cy="503987"/>
            </a:xfrm>
            <a:prstGeom prst="rect">
              <a:avLst/>
            </a:prstGeom>
          </p:spPr>
        </p:pic>
      </p:grpSp>
      <p:sp>
        <p:nvSpPr>
          <p:cNvPr id="85" name="MyId:85,SldId:256,WordCount:2">
            <a:extLst>
              <a:ext uri="{FF2B5EF4-FFF2-40B4-BE49-F238E27FC236}">
                <a16:creationId xmlns:a16="http://schemas.microsoft.com/office/drawing/2014/main" id="{F7005C81-13AC-44C0-8344-9F31A6B34840}"/>
              </a:ext>
            </a:extLst>
          </p:cNvPr>
          <p:cNvSpPr txBox="1"/>
          <p:nvPr/>
        </p:nvSpPr>
        <p:spPr>
          <a:xfrm>
            <a:off x="5485168" y="766829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GB" b="1" dirty="0"/>
              <a:t>Describe it:</a:t>
            </a:r>
          </a:p>
        </p:txBody>
      </p:sp>
      <p:pic>
        <p:nvPicPr>
          <p:cNvPr id="643" name="List:arasaac-colour-englis...,File:talk,MyId:643,SldId:256,TxtBoxId:85,WPos:0,PicIndex:7,DW:39.684,DH:39.684,Txt:describe">
            <a:extLst>
              <a:ext uri="{FF2B5EF4-FFF2-40B4-BE49-F238E27FC236}">
                <a16:creationId xmlns:a16="http://schemas.microsoft.com/office/drawing/2014/main" id="{AA624D70-E079-4E18-AD82-C3418C0BCBE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101" y="262842"/>
            <a:ext cx="503987" cy="503987"/>
          </a:xfrm>
          <a:prstGeom prst="rect">
            <a:avLst/>
          </a:prstGeom>
        </p:spPr>
      </p:pic>
      <p:sp>
        <p:nvSpPr>
          <p:cNvPr id="5" name="MyId:5,SldId:256,WordCount:1">
            <a:extLst>
              <a:ext uri="{FF2B5EF4-FFF2-40B4-BE49-F238E27FC236}">
                <a16:creationId xmlns:a16="http://schemas.microsoft.com/office/drawing/2014/main" id="{62745388-1BCB-4682-8BAF-F60CC5F3B1D1}"/>
              </a:ext>
            </a:extLst>
          </p:cNvPr>
          <p:cNvSpPr txBox="1"/>
          <p:nvPr/>
        </p:nvSpPr>
        <p:spPr>
          <a:xfrm>
            <a:off x="3995542" y="3139779"/>
            <a:ext cx="4264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GB" sz="2800" b="1" dirty="0"/>
              <a:t>write the word here</a:t>
            </a:r>
          </a:p>
        </p:txBody>
      </p:sp>
      <p:cxnSp>
        <p:nvCxnSpPr>
          <p:cNvPr id="672" name="Straight Arrow Connector 671">
            <a:extLst>
              <a:ext uri="{FF2B5EF4-FFF2-40B4-BE49-F238E27FC236}">
                <a16:creationId xmlns:a16="http://schemas.microsoft.com/office/drawing/2014/main" id="{3DF66C97-A4A5-4C2E-BD3E-2AA1272AA34E}"/>
              </a:ext>
            </a:extLst>
          </p:cNvPr>
          <p:cNvCxnSpPr>
            <a:cxnSpLocks/>
            <a:stCxn id="4" idx="2"/>
            <a:endCxn id="86" idx="3"/>
          </p:cNvCxnSpPr>
          <p:nvPr/>
        </p:nvCxnSpPr>
        <p:spPr>
          <a:xfrm flipH="1">
            <a:off x="3815671" y="3426435"/>
            <a:ext cx="686196" cy="14975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4" name="Straight Arrow Connector 673">
            <a:extLst>
              <a:ext uri="{FF2B5EF4-FFF2-40B4-BE49-F238E27FC236}">
                <a16:creationId xmlns:a16="http://schemas.microsoft.com/office/drawing/2014/main" id="{5B3E7D59-3647-4A4E-964B-7797BDA06800}"/>
              </a:ext>
            </a:extLst>
          </p:cNvPr>
          <p:cNvCxnSpPr>
            <a:cxnSpLocks/>
            <a:stCxn id="4" idx="1"/>
            <a:endCxn id="81" idx="2"/>
          </p:cNvCxnSpPr>
          <p:nvPr/>
        </p:nvCxnSpPr>
        <p:spPr>
          <a:xfrm flipH="1" flipV="1">
            <a:off x="2784568" y="2285524"/>
            <a:ext cx="2190334" cy="56151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7" name="Straight Arrow Connector 676">
            <a:extLst>
              <a:ext uri="{FF2B5EF4-FFF2-40B4-BE49-F238E27FC236}">
                <a16:creationId xmlns:a16="http://schemas.microsoft.com/office/drawing/2014/main" id="{B1900F69-BACE-455F-AF56-8A163C7CEFAB}"/>
              </a:ext>
            </a:extLst>
          </p:cNvPr>
          <p:cNvCxnSpPr>
            <a:stCxn id="4" idx="0"/>
            <a:endCxn id="84" idx="2"/>
          </p:cNvCxnSpPr>
          <p:nvPr/>
        </p:nvCxnSpPr>
        <p:spPr>
          <a:xfrm flipV="1">
            <a:off x="6116911" y="2243662"/>
            <a:ext cx="0" cy="36337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9" name="Straight Arrow Connector 678">
            <a:extLst>
              <a:ext uri="{FF2B5EF4-FFF2-40B4-BE49-F238E27FC236}">
                <a16:creationId xmlns:a16="http://schemas.microsoft.com/office/drawing/2014/main" id="{C661195A-03D4-4388-AEF6-71532EFBE745}"/>
              </a:ext>
            </a:extLst>
          </p:cNvPr>
          <p:cNvCxnSpPr>
            <a:stCxn id="4" idx="7"/>
            <a:endCxn id="68" idx="2"/>
          </p:cNvCxnSpPr>
          <p:nvPr/>
        </p:nvCxnSpPr>
        <p:spPr>
          <a:xfrm flipV="1">
            <a:off x="7258920" y="2257840"/>
            <a:ext cx="2190334" cy="58919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1" name="Straight Arrow Connector 680">
            <a:extLst>
              <a:ext uri="{FF2B5EF4-FFF2-40B4-BE49-F238E27FC236}">
                <a16:creationId xmlns:a16="http://schemas.microsoft.com/office/drawing/2014/main" id="{8746E14E-6E9A-44FA-8CB5-039E526FAB97}"/>
              </a:ext>
            </a:extLst>
          </p:cNvPr>
          <p:cNvCxnSpPr>
            <a:cxnSpLocks/>
            <a:stCxn id="4" idx="6"/>
            <a:endCxn id="88" idx="1"/>
          </p:cNvCxnSpPr>
          <p:nvPr/>
        </p:nvCxnSpPr>
        <p:spPr>
          <a:xfrm>
            <a:off x="7731955" y="3426435"/>
            <a:ext cx="1767928" cy="8922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3" name="Straight Arrow Connector 682">
            <a:extLst>
              <a:ext uri="{FF2B5EF4-FFF2-40B4-BE49-F238E27FC236}">
                <a16:creationId xmlns:a16="http://schemas.microsoft.com/office/drawing/2014/main" id="{93D16787-AC06-4D33-8846-4AC131753571}"/>
              </a:ext>
            </a:extLst>
          </p:cNvPr>
          <p:cNvCxnSpPr>
            <a:stCxn id="4" idx="5"/>
            <a:endCxn id="73" idx="1"/>
          </p:cNvCxnSpPr>
          <p:nvPr/>
        </p:nvCxnSpPr>
        <p:spPr>
          <a:xfrm>
            <a:off x="7258920" y="4005836"/>
            <a:ext cx="1086504" cy="1696244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5" name="Straight Arrow Connector 684">
            <a:extLst>
              <a:ext uri="{FF2B5EF4-FFF2-40B4-BE49-F238E27FC236}">
                <a16:creationId xmlns:a16="http://schemas.microsoft.com/office/drawing/2014/main" id="{A39D500F-3390-4E90-A69D-865E034FA033}"/>
              </a:ext>
            </a:extLst>
          </p:cNvPr>
          <p:cNvCxnSpPr>
            <a:stCxn id="4" idx="4"/>
          </p:cNvCxnSpPr>
          <p:nvPr/>
        </p:nvCxnSpPr>
        <p:spPr>
          <a:xfrm>
            <a:off x="6116911" y="4245832"/>
            <a:ext cx="10712" cy="64244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7" name="Straight Arrow Connector 686">
            <a:extLst>
              <a:ext uri="{FF2B5EF4-FFF2-40B4-BE49-F238E27FC236}">
                <a16:creationId xmlns:a16="http://schemas.microsoft.com/office/drawing/2014/main" id="{61B6C626-78E3-43EE-A74F-B30D2249605D}"/>
              </a:ext>
            </a:extLst>
          </p:cNvPr>
          <p:cNvCxnSpPr>
            <a:stCxn id="4" idx="3"/>
            <a:endCxn id="77" idx="3"/>
          </p:cNvCxnSpPr>
          <p:nvPr/>
        </p:nvCxnSpPr>
        <p:spPr>
          <a:xfrm flipH="1">
            <a:off x="3935188" y="4005836"/>
            <a:ext cx="1039714" cy="1702611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2BCA14C-476E-4909-90B3-2457F472EF4C}"/>
              </a:ext>
            </a:extLst>
          </p:cNvPr>
          <p:cNvSpPr txBox="1"/>
          <p:nvPr/>
        </p:nvSpPr>
        <p:spPr>
          <a:xfrm>
            <a:off x="1642559" y="1129323"/>
            <a:ext cx="227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For example, noun (thing), verb (action), adjective (describing word).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0D78E2-B011-4110-BE8B-6591860CC3FF}"/>
              </a:ext>
            </a:extLst>
          </p:cNvPr>
          <p:cNvSpPr txBox="1"/>
          <p:nvPr/>
        </p:nvSpPr>
        <p:spPr>
          <a:xfrm>
            <a:off x="4974336" y="991210"/>
            <a:ext cx="2284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Brief description, definition.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6A2DB1-79E4-42A7-8AE3-56F001927AFB}"/>
              </a:ext>
            </a:extLst>
          </p:cNvPr>
          <p:cNvSpPr txBox="1"/>
          <p:nvPr/>
        </p:nvSpPr>
        <p:spPr>
          <a:xfrm>
            <a:off x="8298634" y="1202832"/>
            <a:ext cx="2301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Words having similar meanings, synonyms.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029D86-C5D7-49A1-BAA3-4D5799F11583}"/>
              </a:ext>
            </a:extLst>
          </p:cNvPr>
          <p:cNvSpPr txBox="1"/>
          <p:nvPr/>
        </p:nvSpPr>
        <p:spPr>
          <a:xfrm>
            <a:off x="9509760" y="3180675"/>
            <a:ext cx="22913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Give an example or two using the word in a sentence.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2A11A7-B491-49E4-B33F-31759E9C182E}"/>
              </a:ext>
            </a:extLst>
          </p:cNvPr>
          <p:cNvSpPr txBox="1"/>
          <p:nvPr/>
        </p:nvSpPr>
        <p:spPr>
          <a:xfrm>
            <a:off x="4524824" y="5393006"/>
            <a:ext cx="31386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For example does it apply to people, animals, things, specific things, specific animals, or can it be applied more generally.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D65098-47CC-4965-A6D9-BB5A3A770202}"/>
              </a:ext>
            </a:extLst>
          </p:cNvPr>
          <p:cNvSpPr txBox="1"/>
          <p:nvPr/>
        </p:nvSpPr>
        <p:spPr>
          <a:xfrm>
            <a:off x="8345424" y="5393006"/>
            <a:ext cx="2301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Words which have an opposite or opposing meaning.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87BC78-75FC-490F-9F1D-16B1E2F59B0F}"/>
              </a:ext>
            </a:extLst>
          </p:cNvPr>
          <p:cNvSpPr txBox="1"/>
          <p:nvPr/>
        </p:nvSpPr>
        <p:spPr>
          <a:xfrm>
            <a:off x="164593" y="3289655"/>
            <a:ext cx="363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Does it relate to a particular topic? Is it a type of a thing (e.g. animal, cutlery). There could be more than one category.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7D835E-59D8-48A7-833E-82D4880E391B}"/>
              </a:ext>
            </a:extLst>
          </p:cNvPr>
          <p:cNvSpPr txBox="1"/>
          <p:nvPr/>
        </p:nvSpPr>
        <p:spPr>
          <a:xfrm>
            <a:off x="1633948" y="5376391"/>
            <a:ext cx="2260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Anything else you can think of about the word.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1D6314-622A-4F6F-80A7-EDD51E498A4B}"/>
              </a:ext>
            </a:extLst>
          </p:cNvPr>
          <p:cNvSpPr txBox="1"/>
          <p:nvPr/>
        </p:nvSpPr>
        <p:spPr>
          <a:xfrm>
            <a:off x="13589" y="19657"/>
            <a:ext cx="1992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EXPLANATION</a:t>
            </a:r>
          </a:p>
        </p:txBody>
      </p:sp>
    </p:spTree>
    <p:extLst>
      <p:ext uri="{BB962C8B-B14F-4D97-AF65-F5344CB8AC3E}">
        <p14:creationId xmlns:p14="http://schemas.microsoft.com/office/powerpoint/2010/main" val="3254640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/>
          </a:solidFill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382</Words>
  <Application>Microsoft Office PowerPoint</Application>
  <PresentationFormat>Widescreen</PresentationFormat>
  <Paragraphs>52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Thompson</dc:creator>
  <cp:lastModifiedBy>Neil Thompson</cp:lastModifiedBy>
  <cp:revision>17</cp:revision>
  <dcterms:created xsi:type="dcterms:W3CDTF">2020-08-05T08:49:56Z</dcterms:created>
  <dcterms:modified xsi:type="dcterms:W3CDTF">2020-08-05T10:53:07Z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xtBelow">
    <vt:lpwstr>True</vt:lpwstr>
  </property>
  <property fmtid="{D5CDD505-2E9C-101B-9397-08002B2CF9AE}" pid="3" name="ImgPlt">
    <vt:lpwstr>0</vt:lpwstr>
  </property>
  <property fmtid="{D5CDD505-2E9C-101B-9397-08002B2CF9AE}" pid="4" name="TxtSpc">
    <vt:lpwstr>0</vt:lpwstr>
  </property>
  <property fmtid="{D5CDD505-2E9C-101B-9397-08002B2CF9AE}" pid="5" name="NonTxtSpc">
    <vt:lpwstr>11.338</vt:lpwstr>
  </property>
  <property fmtid="{D5CDD505-2E9C-101B-9397-08002B2CF9AE}" pid="6" name="XSpc">
    <vt:lpwstr>2.835</vt:lpwstr>
  </property>
  <property fmtid="{D5CDD505-2E9C-101B-9397-08002B2CF9AE}" pid="7" name="EnabledLists">
    <vt:lpwstr>arasaac-colour-english$online:mulberry-english$online</vt:lpwstr>
  </property>
</Properties>
</file>